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426" r:id="rId2"/>
    <p:sldId id="1008" r:id="rId3"/>
    <p:sldId id="1023" r:id="rId4"/>
    <p:sldId id="1001" r:id="rId5"/>
    <p:sldId id="1049" r:id="rId6"/>
    <p:sldId id="1024" r:id="rId7"/>
    <p:sldId id="1026" r:id="rId8"/>
    <p:sldId id="1027" r:id="rId9"/>
    <p:sldId id="1031" r:id="rId10"/>
    <p:sldId id="1032" r:id="rId11"/>
    <p:sldId id="1033" r:id="rId12"/>
    <p:sldId id="1034" r:id="rId13"/>
    <p:sldId id="1036" r:id="rId14"/>
    <p:sldId id="1037" r:id="rId15"/>
    <p:sldId id="1047" r:id="rId16"/>
    <p:sldId id="1054" r:id="rId17"/>
    <p:sldId id="1062" r:id="rId18"/>
    <p:sldId id="1063" r:id="rId19"/>
    <p:sldId id="1060" r:id="rId20"/>
    <p:sldId id="1028" r:id="rId21"/>
    <p:sldId id="1046" r:id="rId22"/>
    <p:sldId id="1029" r:id="rId23"/>
    <p:sldId id="1030" r:id="rId24"/>
    <p:sldId id="1043" r:id="rId25"/>
    <p:sldId id="1064" r:id="rId26"/>
    <p:sldId id="1048" r:id="rId27"/>
    <p:sldId id="275" r:id="rId28"/>
    <p:sldId id="1066" r:id="rId29"/>
    <p:sldId id="1072" r:id="rId30"/>
    <p:sldId id="1071" r:id="rId31"/>
    <p:sldId id="1073" r:id="rId32"/>
    <p:sldId id="1074" r:id="rId33"/>
    <p:sldId id="1053" r:id="rId34"/>
    <p:sldId id="1055" r:id="rId35"/>
    <p:sldId id="1056" r:id="rId36"/>
    <p:sldId id="1058" r:id="rId37"/>
    <p:sldId id="1039" r:id="rId38"/>
    <p:sldId id="1040" r:id="rId39"/>
    <p:sldId id="1041" r:id="rId40"/>
    <p:sldId id="1051" r:id="rId41"/>
    <p:sldId id="1075" r:id="rId42"/>
    <p:sldId id="1077" r:id="rId43"/>
    <p:sldId id="1078" r:id="rId44"/>
    <p:sldId id="1079" r:id="rId45"/>
    <p:sldId id="1080" r:id="rId46"/>
    <p:sldId id="1052" r:id="rId4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1008"/>
            <p14:sldId id="1023"/>
            <p14:sldId id="1001"/>
            <p14:sldId id="1049"/>
            <p14:sldId id="1024"/>
            <p14:sldId id="1026"/>
            <p14:sldId id="1027"/>
            <p14:sldId id="1031"/>
            <p14:sldId id="1032"/>
            <p14:sldId id="1033"/>
            <p14:sldId id="1034"/>
            <p14:sldId id="1036"/>
            <p14:sldId id="1037"/>
            <p14:sldId id="1047"/>
            <p14:sldId id="1054"/>
            <p14:sldId id="1062"/>
            <p14:sldId id="1063"/>
            <p14:sldId id="1060"/>
            <p14:sldId id="1028"/>
            <p14:sldId id="1046"/>
            <p14:sldId id="1029"/>
            <p14:sldId id="1030"/>
            <p14:sldId id="1043"/>
            <p14:sldId id="1064"/>
            <p14:sldId id="1048"/>
            <p14:sldId id="275"/>
            <p14:sldId id="1066"/>
            <p14:sldId id="1072"/>
            <p14:sldId id="1071"/>
            <p14:sldId id="1073"/>
            <p14:sldId id="1074"/>
            <p14:sldId id="1053"/>
            <p14:sldId id="1055"/>
            <p14:sldId id="1056"/>
            <p14:sldId id="1058"/>
            <p14:sldId id="1039"/>
            <p14:sldId id="1040"/>
            <p14:sldId id="1041"/>
            <p14:sldId id="1051"/>
            <p14:sldId id="1075"/>
            <p14:sldId id="1077"/>
            <p14:sldId id="1078"/>
            <p14:sldId id="1079"/>
            <p14:sldId id="1080"/>
            <p14:sldId id="1052"/>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8" autoAdjust="0"/>
    <p:restoredTop sz="95122" autoAdjust="0"/>
  </p:normalViewPr>
  <p:slideViewPr>
    <p:cSldViewPr snapToGrid="0">
      <p:cViewPr varScale="1">
        <p:scale>
          <a:sx n="101" d="100"/>
          <a:sy n="101" d="100"/>
        </p:scale>
        <p:origin x="108" y="1194"/>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23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20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1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70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510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Molecular mechanics,</a:t>
            </a:r>
            <a:br>
              <a:rPr lang="en-US" sz="3000" dirty="0">
                <a:solidFill>
                  <a:srgbClr val="000000"/>
                </a:solidFill>
                <a:latin typeface="+mn-lt"/>
              </a:rPr>
            </a:br>
            <a:r>
              <a:rPr lang="en-US" sz="3000" dirty="0">
                <a:solidFill>
                  <a:srgbClr val="000000"/>
                </a:solidFill>
                <a:latin typeface="+mn-lt"/>
              </a:rPr>
              <a:t>Molecular Dynamics</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457200" indent="-457200">
              <a:buFont typeface="+mj-lt"/>
              <a:buAutoNum type="arabicPeriod" startAt="6"/>
            </a:pPr>
            <a:r>
              <a:rPr lang="en-US" dirty="0" err="1"/>
              <a:t>gmx</a:t>
            </a:r>
            <a:r>
              <a:rPr lang="en-US" dirty="0"/>
              <a:t> solvate -cp 1mk5_box.gro -cs spc216.gro -p </a:t>
            </a:r>
            <a:r>
              <a:rPr lang="en-US" dirty="0" err="1"/>
              <a:t>topol.top</a:t>
            </a:r>
            <a:r>
              <a:rPr lang="en-US" dirty="0"/>
              <a:t> -o 1mk5_box_solvate.gro</a:t>
            </a:r>
          </a:p>
          <a:p>
            <a:pPr marL="457200" indent="-457200">
              <a:buFont typeface="+mj-lt"/>
              <a:buAutoNum type="arabicPeriod" startAt="6"/>
            </a:pPr>
            <a:r>
              <a:rPr lang="en-US" dirty="0" err="1"/>
              <a:t>gmx</a:t>
            </a:r>
            <a:r>
              <a:rPr lang="en-US" dirty="0"/>
              <a:t> </a:t>
            </a:r>
            <a:r>
              <a:rPr lang="en-US" dirty="0" err="1"/>
              <a:t>grompp</a:t>
            </a:r>
            <a:r>
              <a:rPr lang="en-US" dirty="0"/>
              <a:t> -f </a:t>
            </a:r>
            <a:r>
              <a:rPr lang="en-US" dirty="0" err="1"/>
              <a:t>ions.mdp</a:t>
            </a:r>
            <a:r>
              <a:rPr lang="en-US" dirty="0"/>
              <a:t> -c 1mk5_box_solvate.gro </a:t>
            </a:r>
            <a:r>
              <a:rPr lang="en-US" altLang="zh-TW" dirty="0"/>
              <a:t>-p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799712" y="954788"/>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326908" y="832242"/>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610610" y="581081"/>
            <a:ext cx="1774845" cy="369332"/>
          </a:xfrm>
          <a:prstGeom prst="rect">
            <a:avLst/>
          </a:prstGeom>
          <a:noFill/>
        </p:spPr>
        <p:txBody>
          <a:bodyPr wrap="none" rtlCol="0">
            <a:spAutoFit/>
          </a:bodyPr>
          <a:lstStyle/>
          <a:p>
            <a:r>
              <a:rPr lang="en-US" altLang="zh-TW" dirty="0">
                <a:solidFill>
                  <a:srgbClr val="FF0000"/>
                </a:solidFill>
              </a:rPr>
              <a:t>Solvate the box</a:t>
            </a:r>
            <a:endParaRPr lang="zh-TW" altLang="en-US" dirty="0">
              <a:solidFill>
                <a:srgbClr val="FF0000"/>
              </a:solidFill>
            </a:endParaRPr>
          </a:p>
        </p:txBody>
      </p:sp>
      <p:sp>
        <p:nvSpPr>
          <p:cNvPr id="28" name="矩形 27">
            <a:extLst>
              <a:ext uri="{FF2B5EF4-FFF2-40B4-BE49-F238E27FC236}">
                <a16:creationId xmlns:a16="http://schemas.microsoft.com/office/drawing/2014/main" id="{3B58A453-C97F-48B2-AAAB-286892491243}"/>
              </a:ext>
            </a:extLst>
          </p:cNvPr>
          <p:cNvSpPr/>
          <p:nvPr/>
        </p:nvSpPr>
        <p:spPr>
          <a:xfrm>
            <a:off x="5843522" y="954788"/>
            <a:ext cx="2259078"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53BF736C-2F25-4398-A916-D3F783E1E9FD}"/>
              </a:ext>
            </a:extLst>
          </p:cNvPr>
          <p:cNvSpPr txBox="1"/>
          <p:nvPr/>
        </p:nvSpPr>
        <p:spPr>
          <a:xfrm>
            <a:off x="4812577" y="581351"/>
            <a:ext cx="838691" cy="369332"/>
          </a:xfrm>
          <a:prstGeom prst="rect">
            <a:avLst/>
          </a:prstGeom>
          <a:noFill/>
        </p:spPr>
        <p:txBody>
          <a:bodyPr wrap="none" rtlCol="0">
            <a:spAutoFit/>
          </a:bodyPr>
          <a:lstStyle/>
          <a:p>
            <a:r>
              <a:rPr lang="en-US" altLang="zh-TW" dirty="0">
                <a:solidFill>
                  <a:srgbClr val="FF0000"/>
                </a:solidFill>
              </a:rPr>
              <a:t>Solute</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3015358" y="954787"/>
            <a:ext cx="27440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4534819" y="832242"/>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7973971-848F-410A-970F-4702FCBACE15}"/>
              </a:ext>
            </a:extLst>
          </p:cNvPr>
          <p:cNvSpPr txBox="1"/>
          <p:nvPr/>
        </p:nvSpPr>
        <p:spPr>
          <a:xfrm>
            <a:off x="7191249" y="581216"/>
            <a:ext cx="954107" cy="369332"/>
          </a:xfrm>
          <a:prstGeom prst="rect">
            <a:avLst/>
          </a:prstGeom>
          <a:noFill/>
        </p:spPr>
        <p:txBody>
          <a:bodyPr wrap="none" rtlCol="0">
            <a:spAutoFit/>
          </a:bodyPr>
          <a:lstStyle/>
          <a:p>
            <a:r>
              <a:rPr lang="en-US" altLang="zh-TW" dirty="0">
                <a:solidFill>
                  <a:srgbClr val="FF0000"/>
                </a:solidFill>
              </a:rPr>
              <a:t>Solvent</a:t>
            </a:r>
            <a:endParaRPr lang="zh-TW" altLang="en-US" dirty="0">
              <a:solidFill>
                <a:srgbClr val="FF0000"/>
              </a:solidFill>
            </a:endParaRPr>
          </a:p>
        </p:txBody>
      </p:sp>
      <p:cxnSp>
        <p:nvCxnSpPr>
          <p:cNvPr id="30" name="直線單箭頭接點 29">
            <a:extLst>
              <a:ext uri="{FF2B5EF4-FFF2-40B4-BE49-F238E27FC236}">
                <a16:creationId xmlns:a16="http://schemas.microsoft.com/office/drawing/2014/main" id="{211E4037-2251-4B4E-B488-9DA65E9F9D4D}"/>
              </a:ext>
            </a:extLst>
          </p:cNvPr>
          <p:cNvCxnSpPr>
            <a:cxnSpLocks/>
          </p:cNvCxnSpPr>
          <p:nvPr/>
        </p:nvCxnSpPr>
        <p:spPr>
          <a:xfrm flipH="1">
            <a:off x="6913491" y="832107"/>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550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err="1"/>
              <a:t>gmx</a:t>
            </a:r>
            <a:r>
              <a:rPr lang="en-US" altLang="zh-TW" dirty="0"/>
              <a:t> solvate -cp 1mk5_box.gro -cs spc216.gro -p </a:t>
            </a:r>
            <a:r>
              <a:rPr lang="en-US" altLang="zh-TW" dirty="0" err="1"/>
              <a:t>topol.top</a:t>
            </a:r>
            <a:r>
              <a:rPr lang="en-US" altLang="zh-TW" dirty="0"/>
              <a:t> -o 1mk5_box_solvate.gro</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ions.mdp</a:t>
            </a:r>
            <a:r>
              <a:rPr lang="en-US" altLang="zh-TW" dirty="0"/>
              <a:t> -c 1mk5_box_solvate.gro -p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729862" y="1843788"/>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257058" y="1731644"/>
            <a:ext cx="283702" cy="11214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540760" y="1546978"/>
            <a:ext cx="1351652" cy="369332"/>
          </a:xfrm>
          <a:prstGeom prst="rect">
            <a:avLst/>
          </a:prstGeom>
          <a:noFill/>
        </p:spPr>
        <p:txBody>
          <a:bodyPr wrap="none" rtlCol="0">
            <a:spAutoFit/>
          </a:bodyPr>
          <a:lstStyle/>
          <a:p>
            <a:r>
              <a:rPr lang="en-US" altLang="zh-TW" dirty="0">
                <a:solidFill>
                  <a:srgbClr val="FF0000"/>
                </a:solidFill>
              </a:rPr>
              <a:t>Preprocess</a:t>
            </a:r>
            <a:endParaRPr lang="zh-TW" altLang="en-US" dirty="0">
              <a:solidFill>
                <a:srgbClr val="FF0000"/>
              </a:solidFill>
            </a:endParaRPr>
          </a:p>
        </p:txBody>
      </p:sp>
      <p:sp>
        <p:nvSpPr>
          <p:cNvPr id="19" name="文字方塊 18">
            <a:extLst>
              <a:ext uri="{FF2B5EF4-FFF2-40B4-BE49-F238E27FC236}">
                <a16:creationId xmlns:a16="http://schemas.microsoft.com/office/drawing/2014/main" id="{53BF736C-2F25-4398-A916-D3F783E1E9FD}"/>
              </a:ext>
            </a:extLst>
          </p:cNvPr>
          <p:cNvSpPr txBox="1"/>
          <p:nvPr/>
        </p:nvSpPr>
        <p:spPr>
          <a:xfrm>
            <a:off x="4703310" y="1474456"/>
            <a:ext cx="2839239" cy="369332"/>
          </a:xfrm>
          <a:prstGeom prst="rect">
            <a:avLst/>
          </a:prstGeom>
          <a:noFill/>
        </p:spPr>
        <p:txBody>
          <a:bodyPr wrap="none" rtlCol="0">
            <a:spAutoFit/>
          </a:bodyPr>
          <a:lstStyle/>
          <a:p>
            <a:r>
              <a:rPr lang="en-US" altLang="zh-TW" dirty="0">
                <a:solidFill>
                  <a:srgbClr val="FF0000"/>
                </a:solidFill>
              </a:rPr>
              <a:t>MD</a:t>
            </a:r>
            <a:r>
              <a:rPr lang="zh-TW" altLang="en-US" dirty="0">
                <a:solidFill>
                  <a:srgbClr val="FF0000"/>
                </a:solidFill>
              </a:rPr>
              <a:t> </a:t>
            </a:r>
            <a:r>
              <a:rPr lang="en-US" altLang="zh-TW" dirty="0">
                <a:solidFill>
                  <a:srgbClr val="FF0000"/>
                </a:solidFill>
              </a:rPr>
              <a:t>parameter file for ions</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2906091" y="1847892"/>
            <a:ext cx="1678021"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4425552" y="1725347"/>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4D26293-7BA4-4E48-BD51-9D963895530E}"/>
              </a:ext>
            </a:extLst>
          </p:cNvPr>
          <p:cNvSpPr/>
          <p:nvPr/>
        </p:nvSpPr>
        <p:spPr>
          <a:xfrm>
            <a:off x="4624320" y="1847401"/>
            <a:ext cx="358623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2505E3D-2C19-441C-9F2D-4916488FB413}"/>
              </a:ext>
            </a:extLst>
          </p:cNvPr>
          <p:cNvSpPr txBox="1"/>
          <p:nvPr/>
        </p:nvSpPr>
        <p:spPr>
          <a:xfrm>
            <a:off x="5135253" y="2227792"/>
            <a:ext cx="1479892" cy="369332"/>
          </a:xfrm>
          <a:prstGeom prst="rect">
            <a:avLst/>
          </a:prstGeom>
          <a:noFill/>
        </p:spPr>
        <p:txBody>
          <a:bodyPr wrap="none" rtlCol="0">
            <a:spAutoFit/>
          </a:bodyPr>
          <a:lstStyle/>
          <a:p>
            <a:r>
              <a:rPr lang="en-US" altLang="zh-TW" dirty="0">
                <a:solidFill>
                  <a:srgbClr val="FF0000"/>
                </a:solidFill>
              </a:rPr>
              <a:t>Structure file</a:t>
            </a:r>
            <a:endParaRPr lang="zh-TW" altLang="en-US" dirty="0">
              <a:solidFill>
                <a:srgbClr val="FF0000"/>
              </a:solidFill>
            </a:endParaRPr>
          </a:p>
        </p:txBody>
      </p:sp>
      <p:cxnSp>
        <p:nvCxnSpPr>
          <p:cNvPr id="17" name="直線單箭頭接點 16">
            <a:extLst>
              <a:ext uri="{FF2B5EF4-FFF2-40B4-BE49-F238E27FC236}">
                <a16:creationId xmlns:a16="http://schemas.microsoft.com/office/drawing/2014/main" id="{8C12A1EC-9135-4327-8218-C82647C6EB4F}"/>
              </a:ext>
            </a:extLst>
          </p:cNvPr>
          <p:cNvCxnSpPr>
            <a:cxnSpLocks/>
          </p:cNvCxnSpPr>
          <p:nvPr/>
        </p:nvCxnSpPr>
        <p:spPr>
          <a:xfrm flipH="1" flipV="1">
            <a:off x="4965702" y="2227794"/>
            <a:ext cx="247648" cy="10125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2" name="文字方塊 21">
            <a:extLst>
              <a:ext uri="{FF2B5EF4-FFF2-40B4-BE49-F238E27FC236}">
                <a16:creationId xmlns:a16="http://schemas.microsoft.com/office/drawing/2014/main" id="{FABEC643-F74A-41A1-B6A4-84B90BC91672}"/>
              </a:ext>
            </a:extLst>
          </p:cNvPr>
          <p:cNvSpPr txBox="1"/>
          <p:nvPr/>
        </p:nvSpPr>
        <p:spPr>
          <a:xfrm>
            <a:off x="2205393" y="2463085"/>
            <a:ext cx="1826206" cy="369332"/>
          </a:xfrm>
          <a:prstGeom prst="rect">
            <a:avLst/>
          </a:prstGeom>
          <a:noFill/>
        </p:spPr>
        <p:txBody>
          <a:bodyPr wrap="none" rtlCol="0">
            <a:spAutoFit/>
          </a:bodyPr>
          <a:lstStyle/>
          <a:p>
            <a:r>
              <a:rPr lang="en-US" altLang="zh-TW" dirty="0">
                <a:solidFill>
                  <a:srgbClr val="FF0000"/>
                </a:solidFill>
              </a:rPr>
              <a:t>**Topology file**</a:t>
            </a:r>
            <a:endParaRPr lang="zh-TW" altLang="en-US" dirty="0">
              <a:solidFill>
                <a:srgbClr val="FF0000"/>
              </a:solidFill>
            </a:endParaRPr>
          </a:p>
        </p:txBody>
      </p:sp>
      <p:cxnSp>
        <p:nvCxnSpPr>
          <p:cNvPr id="23" name="直線單箭頭接點 22">
            <a:extLst>
              <a:ext uri="{FF2B5EF4-FFF2-40B4-BE49-F238E27FC236}">
                <a16:creationId xmlns:a16="http://schemas.microsoft.com/office/drawing/2014/main" id="{19543703-E662-4ECE-93EC-DE3D3439036B}"/>
              </a:ext>
            </a:extLst>
          </p:cNvPr>
          <p:cNvCxnSpPr>
            <a:cxnSpLocks/>
            <a:stCxn id="22" idx="1"/>
          </p:cNvCxnSpPr>
          <p:nvPr/>
        </p:nvCxnSpPr>
        <p:spPr>
          <a:xfrm flipH="1" flipV="1">
            <a:off x="1957745" y="2591685"/>
            <a:ext cx="247648" cy="5606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8A461082-97CD-47E9-BC05-6231FFC3C3B4}"/>
              </a:ext>
            </a:extLst>
          </p:cNvPr>
          <p:cNvSpPr/>
          <p:nvPr/>
        </p:nvSpPr>
        <p:spPr>
          <a:xfrm>
            <a:off x="955018" y="2203381"/>
            <a:ext cx="125478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752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err="1"/>
              <a:t>gmx</a:t>
            </a:r>
            <a:r>
              <a:rPr lang="en-US" altLang="zh-TW" dirty="0"/>
              <a:t> solvate -cp 1mk5_box.gro -cs spc216.gro -p </a:t>
            </a:r>
            <a:r>
              <a:rPr lang="en-US" altLang="zh-TW" dirty="0" err="1"/>
              <a:t>topol.top</a:t>
            </a:r>
            <a:r>
              <a:rPr lang="en-US" altLang="zh-TW" dirty="0"/>
              <a:t> -o 1mk5_box_solvate.gro</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ions.mdp</a:t>
            </a:r>
            <a:r>
              <a:rPr lang="en-US" altLang="zh-TW" dirty="0"/>
              <a:t> -c 1mk5_box_solvate.gro -p </a:t>
            </a:r>
            <a:r>
              <a:rPr lang="en-US" altLang="zh-TW" dirty="0" err="1"/>
              <a:t>topol.top</a:t>
            </a:r>
            <a:r>
              <a:rPr lang="en-US" altLang="zh-TW" dirty="0"/>
              <a:t> -o </a:t>
            </a:r>
            <a:r>
              <a:rPr lang="en-US" altLang="zh-TW" dirty="0" err="1"/>
              <a:t>ions.tpr</a:t>
            </a:r>
            <a:endParaRPr lang="en-US" altLang="zh-TW" dirty="0"/>
          </a:p>
          <a:p>
            <a:pPr marL="457200" indent="-457200">
              <a:buFont typeface="+mj-lt"/>
              <a:buAutoNum type="arabicPeriod" startAt="6"/>
            </a:pPr>
            <a:r>
              <a:rPr lang="en-US" altLang="zh-TW" dirty="0" err="1"/>
              <a:t>gmx</a:t>
            </a:r>
            <a:r>
              <a:rPr lang="en-US" altLang="zh-TW" dirty="0"/>
              <a:t> </a:t>
            </a:r>
            <a:r>
              <a:rPr lang="en-US" altLang="zh-TW" dirty="0" err="1"/>
              <a:t>genion</a:t>
            </a:r>
            <a:r>
              <a:rPr lang="en-US" altLang="zh-TW" dirty="0"/>
              <a:t> -s </a:t>
            </a:r>
            <a:r>
              <a:rPr lang="en-US" altLang="zh-TW" dirty="0" err="1"/>
              <a:t>ions.tpr</a:t>
            </a:r>
            <a:r>
              <a:rPr lang="en-US" altLang="zh-TW" dirty="0"/>
              <a:t> -o 1mk5_box_solvate_ion.gro -p </a:t>
            </a:r>
            <a:r>
              <a:rPr lang="en-US" altLang="zh-TW" dirty="0" err="1"/>
              <a:t>topol.top</a:t>
            </a:r>
            <a:r>
              <a:rPr lang="en-US" altLang="zh-TW" dirty="0"/>
              <a:t> -</a:t>
            </a:r>
            <a:r>
              <a:rPr lang="en-US" altLang="zh-TW" dirty="0" err="1"/>
              <a:t>pname</a:t>
            </a:r>
            <a:r>
              <a:rPr lang="en-US" altLang="zh-TW" dirty="0"/>
              <a:t> NA -</a:t>
            </a:r>
            <a:r>
              <a:rPr lang="en-US" altLang="zh-TW" dirty="0" err="1"/>
              <a:t>nname</a:t>
            </a:r>
            <a:r>
              <a:rPr lang="en-US" altLang="zh-TW" dirty="0"/>
              <a:t> CL -neutral</a:t>
            </a:r>
          </a:p>
          <a:p>
            <a:pPr marL="400050" lvl="1" indent="0">
              <a:buNone/>
            </a:pPr>
            <a:r>
              <a:rPr lang="en-US" altLang="zh-TW" dirty="0"/>
              <a:t>13</a:t>
            </a:r>
          </a:p>
          <a:p>
            <a:pPr marL="457200" indent="-457200">
              <a:buFont typeface="+mj-lt"/>
              <a:buAutoNum type="arabicPeriod" startAt="6"/>
            </a:pPr>
            <a:r>
              <a:rPr lang="en-US" altLang="zh-TW" dirty="0" err="1"/>
              <a:t>gmx</a:t>
            </a:r>
            <a:r>
              <a:rPr lang="en-US" altLang="zh-TW" dirty="0"/>
              <a:t> </a:t>
            </a:r>
            <a:r>
              <a:rPr lang="en-US" altLang="zh-TW" dirty="0" err="1"/>
              <a:t>grompp</a:t>
            </a:r>
            <a:r>
              <a:rPr lang="en-US" altLang="zh-TW" dirty="0"/>
              <a:t> -f </a:t>
            </a:r>
            <a:r>
              <a:rPr lang="en-US" altLang="zh-TW" dirty="0" err="1"/>
              <a:t>minim.mdp</a:t>
            </a:r>
            <a:r>
              <a:rPr lang="en-US" altLang="zh-TW" dirty="0"/>
              <a:t> -c 1mk5_box_solvate_ion.gro -p </a:t>
            </a:r>
            <a:r>
              <a:rPr lang="en-US" altLang="zh-TW" dirty="0" err="1"/>
              <a:t>topol.top</a:t>
            </a:r>
            <a:r>
              <a:rPr lang="en-US" altLang="zh-TW" dirty="0"/>
              <a:t> -o </a:t>
            </a:r>
            <a:r>
              <a:rPr lang="en-US" altLang="zh-TW" dirty="0" err="1"/>
              <a:t>em.tpr</a:t>
            </a:r>
            <a:endParaRPr lang="en-US" altLang="zh-TW" dirty="0"/>
          </a:p>
          <a:p>
            <a:pPr marL="457200" indent="-457200">
              <a:buFont typeface="+mj-lt"/>
              <a:buAutoNum type="arabicPeriod" startAt="6"/>
            </a:pPr>
            <a:endParaRPr lang="en-US" altLang="zh-TW" dirty="0"/>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41100" y="2722922"/>
            <a:ext cx="105439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stCxn id="21" idx="3"/>
          </p:cNvCxnSpPr>
          <p:nvPr/>
        </p:nvCxnSpPr>
        <p:spPr>
          <a:xfrm>
            <a:off x="2172704" y="2610778"/>
            <a:ext cx="170139" cy="107337"/>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538923" y="2426112"/>
            <a:ext cx="1633781" cy="369332"/>
          </a:xfrm>
          <a:prstGeom prst="rect">
            <a:avLst/>
          </a:prstGeom>
          <a:noFill/>
        </p:spPr>
        <p:txBody>
          <a:bodyPr wrap="none" rtlCol="0">
            <a:spAutoFit/>
          </a:bodyPr>
          <a:lstStyle/>
          <a:p>
            <a:r>
              <a:rPr lang="en-US" altLang="zh-TW" dirty="0">
                <a:solidFill>
                  <a:srgbClr val="FF0000"/>
                </a:solidFill>
              </a:rPr>
              <a:t>Generate ions</a:t>
            </a:r>
            <a:endParaRPr lang="zh-TW" altLang="en-US" dirty="0">
              <a:solidFill>
                <a:srgbClr val="FF0000"/>
              </a:solidFill>
            </a:endParaRPr>
          </a:p>
        </p:txBody>
      </p:sp>
      <p:sp>
        <p:nvSpPr>
          <p:cNvPr id="19" name="文字方塊 18">
            <a:extLst>
              <a:ext uri="{FF2B5EF4-FFF2-40B4-BE49-F238E27FC236}">
                <a16:creationId xmlns:a16="http://schemas.microsoft.com/office/drawing/2014/main" id="{53BF736C-2F25-4398-A916-D3F783E1E9FD}"/>
              </a:ext>
            </a:extLst>
          </p:cNvPr>
          <p:cNvSpPr txBox="1"/>
          <p:nvPr/>
        </p:nvSpPr>
        <p:spPr>
          <a:xfrm>
            <a:off x="3609859" y="2347314"/>
            <a:ext cx="966931" cy="369332"/>
          </a:xfrm>
          <a:prstGeom prst="rect">
            <a:avLst/>
          </a:prstGeom>
          <a:noFill/>
        </p:spPr>
        <p:txBody>
          <a:bodyPr wrap="none" rtlCol="0">
            <a:spAutoFit/>
          </a:bodyPr>
          <a:lstStyle/>
          <a:p>
            <a:r>
              <a:rPr lang="en-US" altLang="zh-TW" dirty="0">
                <a:solidFill>
                  <a:srgbClr val="FF0000"/>
                </a:solidFill>
              </a:rPr>
              <a:t>Run file</a:t>
            </a:r>
            <a:endParaRPr lang="zh-TW" altLang="en-US" dirty="0">
              <a:solidFill>
                <a:srgbClr val="FF0000"/>
              </a:solidFill>
            </a:endParaRPr>
          </a:p>
        </p:txBody>
      </p:sp>
      <p:sp>
        <p:nvSpPr>
          <p:cNvPr id="20" name="矩形 19">
            <a:extLst>
              <a:ext uri="{FF2B5EF4-FFF2-40B4-BE49-F238E27FC236}">
                <a16:creationId xmlns:a16="http://schemas.microsoft.com/office/drawing/2014/main" id="{4140C735-7779-4210-9D67-55828F772E20}"/>
              </a:ext>
            </a:extLst>
          </p:cNvPr>
          <p:cNvSpPr/>
          <p:nvPr/>
        </p:nvSpPr>
        <p:spPr>
          <a:xfrm>
            <a:off x="2695493" y="2722219"/>
            <a:ext cx="1444568"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4191E86A-9FE5-4E59-AB2F-497781E75BAD}"/>
              </a:ext>
            </a:extLst>
          </p:cNvPr>
          <p:cNvCxnSpPr>
            <a:cxnSpLocks/>
          </p:cNvCxnSpPr>
          <p:nvPr/>
        </p:nvCxnSpPr>
        <p:spPr>
          <a:xfrm flipH="1">
            <a:off x="3332101" y="2598205"/>
            <a:ext cx="261328"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4D26293-7BA4-4E48-BD51-9D963895530E}"/>
              </a:ext>
            </a:extLst>
          </p:cNvPr>
          <p:cNvSpPr/>
          <p:nvPr/>
        </p:nvSpPr>
        <p:spPr>
          <a:xfrm>
            <a:off x="5403850" y="3087384"/>
            <a:ext cx="113030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2505E3D-2C19-441C-9F2D-4916488FB413}"/>
              </a:ext>
            </a:extLst>
          </p:cNvPr>
          <p:cNvSpPr txBox="1"/>
          <p:nvPr/>
        </p:nvSpPr>
        <p:spPr>
          <a:xfrm>
            <a:off x="6138200" y="3446992"/>
            <a:ext cx="1454244" cy="369332"/>
          </a:xfrm>
          <a:prstGeom prst="rect">
            <a:avLst/>
          </a:prstGeom>
          <a:noFill/>
        </p:spPr>
        <p:txBody>
          <a:bodyPr wrap="none" rtlCol="0">
            <a:spAutoFit/>
          </a:bodyPr>
          <a:lstStyle/>
          <a:p>
            <a:r>
              <a:rPr lang="en-US" altLang="zh-TW" dirty="0">
                <a:solidFill>
                  <a:srgbClr val="FF0000"/>
                </a:solidFill>
              </a:rPr>
              <a:t>Final charge</a:t>
            </a:r>
            <a:endParaRPr lang="zh-TW" altLang="en-US" dirty="0">
              <a:solidFill>
                <a:srgbClr val="FF0000"/>
              </a:solidFill>
            </a:endParaRPr>
          </a:p>
        </p:txBody>
      </p:sp>
      <p:cxnSp>
        <p:nvCxnSpPr>
          <p:cNvPr id="17" name="直線單箭頭接點 16">
            <a:extLst>
              <a:ext uri="{FF2B5EF4-FFF2-40B4-BE49-F238E27FC236}">
                <a16:creationId xmlns:a16="http://schemas.microsoft.com/office/drawing/2014/main" id="{8C12A1EC-9135-4327-8218-C82647C6EB4F}"/>
              </a:ext>
            </a:extLst>
          </p:cNvPr>
          <p:cNvCxnSpPr>
            <a:cxnSpLocks/>
          </p:cNvCxnSpPr>
          <p:nvPr/>
        </p:nvCxnSpPr>
        <p:spPr>
          <a:xfrm flipH="1" flipV="1">
            <a:off x="5968649" y="3446994"/>
            <a:ext cx="247648" cy="10125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2" name="文字方塊 21">
            <a:extLst>
              <a:ext uri="{FF2B5EF4-FFF2-40B4-BE49-F238E27FC236}">
                <a16:creationId xmlns:a16="http://schemas.microsoft.com/office/drawing/2014/main" id="{FABEC643-F74A-41A1-B6A4-84B90BC91672}"/>
              </a:ext>
            </a:extLst>
          </p:cNvPr>
          <p:cNvSpPr txBox="1"/>
          <p:nvPr/>
        </p:nvSpPr>
        <p:spPr>
          <a:xfrm>
            <a:off x="4140060" y="3462227"/>
            <a:ext cx="1428596" cy="369332"/>
          </a:xfrm>
          <a:prstGeom prst="rect">
            <a:avLst/>
          </a:prstGeom>
          <a:noFill/>
        </p:spPr>
        <p:txBody>
          <a:bodyPr wrap="none" rtlCol="0">
            <a:spAutoFit/>
          </a:bodyPr>
          <a:lstStyle/>
          <a:p>
            <a:r>
              <a:rPr lang="en-US" altLang="zh-TW" dirty="0">
                <a:solidFill>
                  <a:srgbClr val="FF0000"/>
                </a:solidFill>
              </a:rPr>
              <a:t>Counterions</a:t>
            </a:r>
            <a:endParaRPr lang="zh-TW" altLang="en-US" dirty="0">
              <a:solidFill>
                <a:srgbClr val="FF0000"/>
              </a:solidFill>
            </a:endParaRPr>
          </a:p>
        </p:txBody>
      </p:sp>
      <p:cxnSp>
        <p:nvCxnSpPr>
          <p:cNvPr id="23" name="直線單箭頭接點 22">
            <a:extLst>
              <a:ext uri="{FF2B5EF4-FFF2-40B4-BE49-F238E27FC236}">
                <a16:creationId xmlns:a16="http://schemas.microsoft.com/office/drawing/2014/main" id="{19543703-E662-4ECE-93EC-DE3D3439036B}"/>
              </a:ext>
            </a:extLst>
          </p:cNvPr>
          <p:cNvCxnSpPr>
            <a:cxnSpLocks/>
            <a:stCxn id="22" idx="1"/>
          </p:cNvCxnSpPr>
          <p:nvPr/>
        </p:nvCxnSpPr>
        <p:spPr>
          <a:xfrm flipH="1" flipV="1">
            <a:off x="3803650" y="3462227"/>
            <a:ext cx="336410" cy="18466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8A461082-97CD-47E9-BC05-6231FFC3C3B4}"/>
              </a:ext>
            </a:extLst>
          </p:cNvPr>
          <p:cNvSpPr/>
          <p:nvPr/>
        </p:nvSpPr>
        <p:spPr>
          <a:xfrm>
            <a:off x="2248194" y="3087385"/>
            <a:ext cx="3155656"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90008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err="1"/>
              <a:t>sbatch</a:t>
            </a:r>
            <a:r>
              <a:rPr lang="en-US" altLang="zh-TW" dirty="0"/>
              <a:t> </a:t>
            </a:r>
            <a:r>
              <a:rPr lang="en-US" altLang="zh-TW" dirty="0" err="1"/>
              <a:t>em.sub</a:t>
            </a:r>
            <a:endParaRPr lang="en-US" altLang="zh-TW" dirty="0"/>
          </a:p>
          <a:p>
            <a:pPr marL="0" indent="0">
              <a:buNone/>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圖片 5">
            <a:extLst>
              <a:ext uri="{FF2B5EF4-FFF2-40B4-BE49-F238E27FC236}">
                <a16:creationId xmlns:a16="http://schemas.microsoft.com/office/drawing/2014/main" id="{79F94262-0EF9-494F-9990-60106B32AAE2}"/>
              </a:ext>
            </a:extLst>
          </p:cNvPr>
          <p:cNvPicPr>
            <a:picLocks noChangeAspect="1"/>
          </p:cNvPicPr>
          <p:nvPr/>
        </p:nvPicPr>
        <p:blipFill>
          <a:blip r:embed="rId2"/>
          <a:stretch>
            <a:fillRect/>
          </a:stretch>
        </p:blipFill>
        <p:spPr>
          <a:xfrm>
            <a:off x="534565" y="1428737"/>
            <a:ext cx="4752660" cy="2641332"/>
          </a:xfrm>
          <a:prstGeom prst="rect">
            <a:avLst/>
          </a:prstGeom>
        </p:spPr>
      </p:pic>
      <p:sp>
        <p:nvSpPr>
          <p:cNvPr id="18" name="矩形 17">
            <a:extLst>
              <a:ext uri="{FF2B5EF4-FFF2-40B4-BE49-F238E27FC236}">
                <a16:creationId xmlns:a16="http://schemas.microsoft.com/office/drawing/2014/main" id="{4437E8CE-056A-453C-8ED8-FD3E6F5286BB}"/>
              </a:ext>
            </a:extLst>
          </p:cNvPr>
          <p:cNvSpPr/>
          <p:nvPr/>
        </p:nvSpPr>
        <p:spPr>
          <a:xfrm>
            <a:off x="4301414" y="3775295"/>
            <a:ext cx="95427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9A0A8BB6-FB82-4D96-95AD-C228E06ABB6F}"/>
              </a:ext>
            </a:extLst>
          </p:cNvPr>
          <p:cNvSpPr txBox="1"/>
          <p:nvPr/>
        </p:nvSpPr>
        <p:spPr>
          <a:xfrm>
            <a:off x="4922351" y="4298362"/>
            <a:ext cx="3134191" cy="369332"/>
          </a:xfrm>
          <a:prstGeom prst="rect">
            <a:avLst/>
          </a:prstGeom>
          <a:noFill/>
        </p:spPr>
        <p:txBody>
          <a:bodyPr wrap="none" rtlCol="0">
            <a:spAutoFit/>
          </a:bodyPr>
          <a:lstStyle/>
          <a:p>
            <a:r>
              <a:rPr lang="en-US" altLang="zh-TW" dirty="0">
                <a:solidFill>
                  <a:srgbClr val="FF0000"/>
                </a:solidFill>
              </a:rPr>
              <a:t>Number of thread </a:t>
            </a:r>
            <a:r>
              <a:rPr lang="en-US" altLang="zh-TW" dirty="0" err="1">
                <a:solidFill>
                  <a:srgbClr val="FF0000"/>
                </a:solidFill>
              </a:rPr>
              <a:t>mpi</a:t>
            </a:r>
            <a:r>
              <a:rPr lang="en-US" altLang="zh-TW" dirty="0">
                <a:solidFill>
                  <a:srgbClr val="FF0000"/>
                </a:solidFill>
              </a:rPr>
              <a:t> (GPU)</a:t>
            </a:r>
            <a:endParaRPr lang="zh-TW" altLang="en-US" dirty="0">
              <a:solidFill>
                <a:srgbClr val="FF0000"/>
              </a:solidFill>
            </a:endParaRPr>
          </a:p>
        </p:txBody>
      </p:sp>
      <p:cxnSp>
        <p:nvCxnSpPr>
          <p:cNvPr id="26" name="直線單箭頭接點 25">
            <a:extLst>
              <a:ext uri="{FF2B5EF4-FFF2-40B4-BE49-F238E27FC236}">
                <a16:creationId xmlns:a16="http://schemas.microsoft.com/office/drawing/2014/main" id="{80073DCA-5061-4AE7-8DD5-415056A152D9}"/>
              </a:ext>
            </a:extLst>
          </p:cNvPr>
          <p:cNvCxnSpPr>
            <a:cxnSpLocks/>
          </p:cNvCxnSpPr>
          <p:nvPr/>
        </p:nvCxnSpPr>
        <p:spPr>
          <a:xfrm flipH="1" flipV="1">
            <a:off x="4752800" y="4070086"/>
            <a:ext cx="169551" cy="22827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1FB97071-868F-4C22-A767-F5D4CDA18335}"/>
              </a:ext>
            </a:extLst>
          </p:cNvPr>
          <p:cNvSpPr/>
          <p:nvPr/>
        </p:nvSpPr>
        <p:spPr>
          <a:xfrm>
            <a:off x="3308481" y="3775295"/>
            <a:ext cx="95427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0BB8421-3E3C-4AF8-8BBD-A0385845A561}"/>
              </a:ext>
            </a:extLst>
          </p:cNvPr>
          <p:cNvSpPr txBox="1"/>
          <p:nvPr/>
        </p:nvSpPr>
        <p:spPr>
          <a:xfrm>
            <a:off x="3440935" y="4666710"/>
            <a:ext cx="4891083" cy="369332"/>
          </a:xfrm>
          <a:prstGeom prst="rect">
            <a:avLst/>
          </a:prstGeom>
          <a:noFill/>
        </p:spPr>
        <p:txBody>
          <a:bodyPr wrap="none" rtlCol="0">
            <a:spAutoFit/>
          </a:bodyPr>
          <a:lstStyle/>
          <a:p>
            <a:r>
              <a:rPr lang="en-US" altLang="zh-TW" dirty="0">
                <a:solidFill>
                  <a:srgbClr val="FF0000"/>
                </a:solidFill>
              </a:rPr>
              <a:t>Number of </a:t>
            </a:r>
            <a:r>
              <a:rPr lang="en-US" altLang="zh-TW" dirty="0" err="1">
                <a:solidFill>
                  <a:srgbClr val="FF0000"/>
                </a:solidFill>
              </a:rPr>
              <a:t>openmp</a:t>
            </a:r>
            <a:r>
              <a:rPr lang="en-US" altLang="zh-TW" dirty="0">
                <a:solidFill>
                  <a:srgbClr val="FF0000"/>
                </a:solidFill>
              </a:rPr>
              <a:t> (CPUs on the same node)</a:t>
            </a:r>
            <a:endParaRPr lang="zh-TW" altLang="en-US" dirty="0">
              <a:solidFill>
                <a:srgbClr val="FF0000"/>
              </a:solidFill>
            </a:endParaRPr>
          </a:p>
        </p:txBody>
      </p:sp>
      <p:cxnSp>
        <p:nvCxnSpPr>
          <p:cNvPr id="30" name="直線單箭頭接點 29">
            <a:extLst>
              <a:ext uri="{FF2B5EF4-FFF2-40B4-BE49-F238E27FC236}">
                <a16:creationId xmlns:a16="http://schemas.microsoft.com/office/drawing/2014/main" id="{A2A25A2A-D1CF-470A-99DF-92CA062EF625}"/>
              </a:ext>
            </a:extLst>
          </p:cNvPr>
          <p:cNvCxnSpPr>
            <a:cxnSpLocks/>
          </p:cNvCxnSpPr>
          <p:nvPr/>
        </p:nvCxnSpPr>
        <p:spPr>
          <a:xfrm flipH="1" flipV="1">
            <a:off x="3836886" y="4070086"/>
            <a:ext cx="210396" cy="59662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1FDEA805-7643-462B-A09C-5711A8D94F84}"/>
              </a:ext>
            </a:extLst>
          </p:cNvPr>
          <p:cNvSpPr/>
          <p:nvPr/>
        </p:nvSpPr>
        <p:spPr>
          <a:xfrm>
            <a:off x="2006722" y="3775295"/>
            <a:ext cx="1224395" cy="2947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DEBFE9F3-45A6-4DEA-B6CF-F50F1C63B467}"/>
              </a:ext>
            </a:extLst>
          </p:cNvPr>
          <p:cNvCxnSpPr>
            <a:cxnSpLocks/>
            <a:stCxn id="33" idx="0"/>
          </p:cNvCxnSpPr>
          <p:nvPr/>
        </p:nvCxnSpPr>
        <p:spPr>
          <a:xfrm flipV="1">
            <a:off x="2354220" y="4070086"/>
            <a:ext cx="345723" cy="22778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3" name="文字方塊 32">
            <a:extLst>
              <a:ext uri="{FF2B5EF4-FFF2-40B4-BE49-F238E27FC236}">
                <a16:creationId xmlns:a16="http://schemas.microsoft.com/office/drawing/2014/main" id="{BDEAA402-7543-4B22-B10A-387BBADCC31C}"/>
              </a:ext>
            </a:extLst>
          </p:cNvPr>
          <p:cNvSpPr txBox="1"/>
          <p:nvPr/>
        </p:nvSpPr>
        <p:spPr>
          <a:xfrm>
            <a:off x="832008" y="4297870"/>
            <a:ext cx="3044423" cy="369332"/>
          </a:xfrm>
          <a:prstGeom prst="rect">
            <a:avLst/>
          </a:prstGeom>
          <a:noFill/>
        </p:spPr>
        <p:txBody>
          <a:bodyPr wrap="none" rtlCol="0">
            <a:spAutoFit/>
          </a:bodyPr>
          <a:lstStyle/>
          <a:p>
            <a:r>
              <a:rPr lang="en-US" altLang="zh-TW" dirty="0">
                <a:solidFill>
                  <a:srgbClr val="FF0000"/>
                </a:solidFill>
              </a:rPr>
              <a:t>Default name (of the </a:t>
            </a:r>
            <a:r>
              <a:rPr lang="en-US" altLang="zh-TW" dirty="0" err="1">
                <a:solidFill>
                  <a:srgbClr val="FF0000"/>
                </a:solidFill>
              </a:rPr>
              <a:t>tpr</a:t>
            </a:r>
            <a:r>
              <a:rPr lang="en-US" altLang="zh-TW" dirty="0">
                <a:solidFill>
                  <a:srgbClr val="FF0000"/>
                </a:solidFill>
              </a:rPr>
              <a:t> file)</a:t>
            </a:r>
            <a:endParaRPr lang="zh-TW" altLang="en-US" dirty="0">
              <a:solidFill>
                <a:srgbClr val="FF0000"/>
              </a:solidFill>
            </a:endParaRPr>
          </a:p>
        </p:txBody>
      </p:sp>
      <p:pic>
        <p:nvPicPr>
          <p:cNvPr id="3078" name="Picture 6" descr="https://www.tezu.ernet.in/dcompsc/facility/HPCC/hypack/hypack13_images/mixedmode-mpi-openmp.gif">
            <a:extLst>
              <a:ext uri="{FF2B5EF4-FFF2-40B4-BE49-F238E27FC236}">
                <a16:creationId xmlns:a16="http://schemas.microsoft.com/office/drawing/2014/main" id="{0B6C6D8D-32A5-407F-B7E2-F21F80123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589" y="1239480"/>
            <a:ext cx="3611189" cy="283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81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457200" indent="-457200">
              <a:buFont typeface="+mj-lt"/>
              <a:buAutoNum type="arabicPeriod" startAt="10"/>
            </a:pPr>
            <a:r>
              <a:rPr lang="en-US" dirty="0" err="1"/>
              <a:t>gmx</a:t>
            </a:r>
            <a:r>
              <a:rPr lang="en-US" dirty="0"/>
              <a:t> </a:t>
            </a:r>
            <a:r>
              <a:rPr lang="en-US" dirty="0" err="1"/>
              <a:t>grompp</a:t>
            </a:r>
            <a:r>
              <a:rPr lang="en-US" dirty="0"/>
              <a:t> -f </a:t>
            </a:r>
            <a:r>
              <a:rPr lang="en-US" dirty="0" err="1"/>
              <a:t>nvt.mdp</a:t>
            </a:r>
            <a:r>
              <a:rPr lang="en-US" dirty="0"/>
              <a:t> -c </a:t>
            </a:r>
            <a:r>
              <a:rPr lang="en-US" dirty="0" err="1"/>
              <a:t>em.gro</a:t>
            </a:r>
            <a:r>
              <a:rPr lang="en-US" dirty="0"/>
              <a:t> -r </a:t>
            </a:r>
            <a:r>
              <a:rPr lang="en-US" dirty="0" err="1"/>
              <a:t>em.gro</a:t>
            </a:r>
            <a:r>
              <a:rPr lang="en-US" dirty="0"/>
              <a:t> -p </a:t>
            </a:r>
            <a:r>
              <a:rPr lang="en-US" dirty="0" err="1"/>
              <a:t>topol.top</a:t>
            </a:r>
            <a:r>
              <a:rPr lang="en-US" dirty="0"/>
              <a:t> -o </a:t>
            </a:r>
            <a:r>
              <a:rPr lang="en-US" dirty="0" err="1"/>
              <a:t>nvt.tpr</a:t>
            </a:r>
            <a:endParaRPr lang="en-US" dirty="0"/>
          </a:p>
          <a:p>
            <a:pPr marL="457200" indent="-457200">
              <a:buFont typeface="+mj-lt"/>
              <a:buAutoNum type="arabicPeriod" startAt="10"/>
            </a:pPr>
            <a:r>
              <a:rPr lang="en-US" altLang="zh-TW" dirty="0" err="1"/>
              <a:t>sbatch</a:t>
            </a:r>
            <a:r>
              <a:rPr lang="en-US" altLang="zh-TW" dirty="0"/>
              <a:t> </a:t>
            </a:r>
            <a:r>
              <a:rPr lang="en-US" altLang="zh-TW" dirty="0" err="1"/>
              <a:t>nvt.sub</a:t>
            </a:r>
            <a:endParaRPr lang="en-US" altLang="zh-TW" dirty="0"/>
          </a:p>
          <a:p>
            <a:pPr marL="400050" lvl="1" indent="0">
              <a:buNone/>
            </a:pPr>
            <a:r>
              <a:rPr lang="en-US" altLang="zh-TW" dirty="0"/>
              <a:t>Wait for </a:t>
            </a:r>
            <a:r>
              <a:rPr lang="en-US" altLang="zh-TW" dirty="0" err="1"/>
              <a:t>nvt</a:t>
            </a:r>
            <a:r>
              <a:rPr lang="en-US" altLang="zh-TW" dirty="0"/>
              <a:t> to finish</a:t>
            </a:r>
          </a:p>
          <a:p>
            <a:pPr marL="457200" indent="-457200">
              <a:buFont typeface="+mj-lt"/>
              <a:buAutoNum type="arabicPeriod" startAt="10"/>
            </a:pPr>
            <a:r>
              <a:rPr lang="en-US" altLang="zh-TW" dirty="0" err="1"/>
              <a:t>gmx</a:t>
            </a:r>
            <a:r>
              <a:rPr lang="en-US" altLang="zh-TW" dirty="0"/>
              <a:t> </a:t>
            </a:r>
            <a:r>
              <a:rPr lang="en-US" altLang="zh-TW" dirty="0" err="1"/>
              <a:t>grompp</a:t>
            </a:r>
            <a:r>
              <a:rPr lang="en-US" altLang="zh-TW" dirty="0"/>
              <a:t> -f </a:t>
            </a:r>
            <a:r>
              <a:rPr lang="en-US" altLang="zh-TW" dirty="0" err="1"/>
              <a:t>npt.mdp</a:t>
            </a:r>
            <a:r>
              <a:rPr lang="en-US" altLang="zh-TW" dirty="0"/>
              <a:t> -c </a:t>
            </a:r>
            <a:r>
              <a:rPr lang="en-US" altLang="zh-TW" dirty="0" err="1"/>
              <a:t>nvt.gro</a:t>
            </a:r>
            <a:r>
              <a:rPr lang="en-US" altLang="zh-TW" dirty="0"/>
              <a:t> -t </a:t>
            </a:r>
            <a:r>
              <a:rPr lang="en-US" altLang="zh-TW" dirty="0" err="1"/>
              <a:t>nvt.cpt</a:t>
            </a:r>
            <a:r>
              <a:rPr lang="en-US" altLang="zh-TW" dirty="0"/>
              <a:t> -r </a:t>
            </a:r>
            <a:r>
              <a:rPr lang="en-US" altLang="zh-TW" dirty="0" err="1"/>
              <a:t>nvt.gro</a:t>
            </a:r>
            <a:r>
              <a:rPr lang="en-US" altLang="zh-TW" dirty="0"/>
              <a:t> -p </a:t>
            </a:r>
            <a:r>
              <a:rPr lang="en-US" altLang="zh-TW" dirty="0" err="1"/>
              <a:t>topol.top</a:t>
            </a:r>
            <a:r>
              <a:rPr lang="en-US" altLang="zh-TW" dirty="0"/>
              <a:t> -o </a:t>
            </a:r>
            <a:r>
              <a:rPr lang="en-US" altLang="zh-TW" dirty="0" err="1"/>
              <a:t>npt.tpr</a:t>
            </a:r>
            <a:endParaRPr lang="en-US" altLang="zh-TW" dirty="0"/>
          </a:p>
          <a:p>
            <a:pPr marL="457200" indent="-457200">
              <a:buFont typeface="+mj-lt"/>
              <a:buAutoNum type="arabicPeriod" startAt="10"/>
            </a:pPr>
            <a:r>
              <a:rPr lang="en-US" altLang="zh-TW" dirty="0" err="1"/>
              <a:t>sbatch</a:t>
            </a:r>
            <a:r>
              <a:rPr lang="en-US" altLang="zh-TW" dirty="0"/>
              <a:t> </a:t>
            </a:r>
            <a:r>
              <a:rPr lang="en-US" altLang="zh-TW" dirty="0" err="1"/>
              <a:t>npt.sub</a:t>
            </a:r>
            <a:endParaRPr lang="en-US" altLang="zh-TW" dirty="0"/>
          </a:p>
          <a:p>
            <a:pPr marL="400050" lvl="1" indent="0">
              <a:buNone/>
            </a:pPr>
            <a:r>
              <a:rPr lang="en-US" altLang="zh-TW" dirty="0"/>
              <a:t>Wait for </a:t>
            </a:r>
            <a:r>
              <a:rPr lang="en-US" altLang="zh-TW" dirty="0" err="1"/>
              <a:t>npt</a:t>
            </a:r>
            <a:r>
              <a:rPr lang="en-US" altLang="zh-TW" dirty="0"/>
              <a:t> to finish</a:t>
            </a:r>
          </a:p>
          <a:p>
            <a:pPr marL="457200" indent="-457200">
              <a:buFont typeface="+mj-lt"/>
              <a:buAutoNum type="arabicPeriod" startAt="10"/>
            </a:pPr>
            <a:r>
              <a:rPr lang="en-US" altLang="zh-TW" dirty="0" err="1"/>
              <a:t>gmx</a:t>
            </a:r>
            <a:r>
              <a:rPr lang="en-US" altLang="zh-TW" dirty="0"/>
              <a:t> </a:t>
            </a:r>
            <a:r>
              <a:rPr lang="en-US" altLang="zh-TW" dirty="0" err="1"/>
              <a:t>grompp</a:t>
            </a:r>
            <a:r>
              <a:rPr lang="en-US" altLang="zh-TW" dirty="0"/>
              <a:t> -f </a:t>
            </a:r>
            <a:r>
              <a:rPr lang="en-US" altLang="zh-TW" dirty="0" err="1"/>
              <a:t>md.mdp</a:t>
            </a:r>
            <a:r>
              <a:rPr lang="en-US" altLang="zh-TW" dirty="0"/>
              <a:t> -c </a:t>
            </a:r>
            <a:r>
              <a:rPr lang="en-US" altLang="zh-TW" dirty="0" err="1"/>
              <a:t>npt.gro</a:t>
            </a:r>
            <a:r>
              <a:rPr lang="en-US" altLang="zh-TW" dirty="0"/>
              <a:t> -t </a:t>
            </a:r>
            <a:r>
              <a:rPr lang="en-US" altLang="zh-TW" dirty="0" err="1"/>
              <a:t>npt.cpt</a:t>
            </a:r>
            <a:r>
              <a:rPr lang="en-US" altLang="zh-TW" dirty="0"/>
              <a:t> -p </a:t>
            </a:r>
            <a:r>
              <a:rPr lang="en-US" altLang="zh-TW" dirty="0" err="1"/>
              <a:t>topol.top</a:t>
            </a:r>
            <a:r>
              <a:rPr lang="en-US" altLang="zh-TW" dirty="0"/>
              <a:t> -o md_0_10.tpr</a:t>
            </a:r>
          </a:p>
          <a:p>
            <a:pPr marL="457200" indent="-457200">
              <a:buFont typeface="+mj-lt"/>
              <a:buAutoNum type="arabicPeriod" startAt="10"/>
            </a:pPr>
            <a:r>
              <a:rPr lang="en-US" altLang="zh-TW" dirty="0" err="1"/>
              <a:t>sbatch</a:t>
            </a:r>
            <a:r>
              <a:rPr lang="en-US" altLang="zh-TW" dirty="0"/>
              <a:t> </a:t>
            </a:r>
            <a:r>
              <a:rPr lang="en-US" altLang="zh-TW" dirty="0" err="1"/>
              <a:t>md.sub</a:t>
            </a:r>
            <a:endParaRPr lang="en-US" altLang="zh-TW" dirty="0"/>
          </a:p>
          <a:p>
            <a:pPr marL="457200" indent="-457200">
              <a:buFont typeface="+mj-lt"/>
              <a:buAutoNum type="arabicPeriod" startAt="10"/>
            </a:pPr>
            <a:endParaRPr lang="en-US" altLang="zh-TW" dirty="0"/>
          </a:p>
          <a:p>
            <a:pPr marL="457200" indent="-457200">
              <a:buFont typeface="+mj-lt"/>
              <a:buAutoNum type="arabicPeriod" startAt="10"/>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185495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Force field</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0" indent="0">
              <a:buNone/>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6" name="圖片 5">
            <a:extLst>
              <a:ext uri="{FF2B5EF4-FFF2-40B4-BE49-F238E27FC236}">
                <a16:creationId xmlns:a16="http://schemas.microsoft.com/office/drawing/2014/main" id="{3B903E34-E160-4481-A97A-409B564F4A1E}"/>
              </a:ext>
            </a:extLst>
          </p:cNvPr>
          <p:cNvPicPr>
            <a:picLocks noChangeAspect="1"/>
          </p:cNvPicPr>
          <p:nvPr/>
        </p:nvPicPr>
        <p:blipFill>
          <a:blip r:embed="rId2"/>
          <a:stretch>
            <a:fillRect/>
          </a:stretch>
        </p:blipFill>
        <p:spPr>
          <a:xfrm>
            <a:off x="2122320" y="1767469"/>
            <a:ext cx="4899359" cy="4889350"/>
          </a:xfrm>
          <a:prstGeom prst="rect">
            <a:avLst/>
          </a:prstGeom>
        </p:spPr>
      </p:pic>
    </p:spTree>
    <p:extLst>
      <p:ext uri="{BB962C8B-B14F-4D97-AF65-F5344CB8AC3E}">
        <p14:creationId xmlns:p14="http://schemas.microsoft.com/office/powerpoint/2010/main" val="247232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1613794"/>
          </a:xfrm>
        </p:spPr>
        <p:txBody>
          <a:bodyPr>
            <a:normAutofit/>
          </a:bodyPr>
          <a:lstStyle/>
          <a:p>
            <a:pPr marL="0" indent="0">
              <a:buNone/>
            </a:pPr>
            <a:r>
              <a:rPr lang="en-US" altLang="zh-TW" dirty="0"/>
              <a:t>Force field (FF) is a method to calculate the potential energy of a system by evaluating it using a functional form with given sets of parameters. Usually, the energy of the system is partitioned into:</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5" name="圖片 4">
            <a:extLst>
              <a:ext uri="{FF2B5EF4-FFF2-40B4-BE49-F238E27FC236}">
                <a16:creationId xmlns:a16="http://schemas.microsoft.com/office/drawing/2014/main" id="{2C7467AE-2CF4-4C97-BFEC-09CFAADF4AF3}"/>
              </a:ext>
            </a:extLst>
          </p:cNvPr>
          <p:cNvPicPr>
            <a:picLocks noChangeAspect="1"/>
          </p:cNvPicPr>
          <p:nvPr/>
        </p:nvPicPr>
        <p:blipFill rotWithShape="1">
          <a:blip r:embed="rId2"/>
          <a:srcRect l="1754" t="12789" r="935" b="13004"/>
          <a:stretch/>
        </p:blipFill>
        <p:spPr>
          <a:xfrm>
            <a:off x="634868" y="2493688"/>
            <a:ext cx="4477244" cy="364813"/>
          </a:xfrm>
          <a:prstGeom prst="rect">
            <a:avLst/>
          </a:prstGeom>
        </p:spPr>
      </p:pic>
      <p:pic>
        <p:nvPicPr>
          <p:cNvPr id="6" name="圖片 5">
            <a:extLst>
              <a:ext uri="{FF2B5EF4-FFF2-40B4-BE49-F238E27FC236}">
                <a16:creationId xmlns:a16="http://schemas.microsoft.com/office/drawing/2014/main" id="{17D6666A-A9A5-4AC6-9B07-6D7DB677FF04}"/>
              </a:ext>
            </a:extLst>
          </p:cNvPr>
          <p:cNvPicPr>
            <a:picLocks noChangeAspect="1"/>
          </p:cNvPicPr>
          <p:nvPr/>
        </p:nvPicPr>
        <p:blipFill rotWithShape="1">
          <a:blip r:embed="rId3">
            <a:extLst>
              <a:ext uri="{28A0092B-C50C-407E-A947-70E740481C1C}">
                <a14:useLocalDpi xmlns:a14="http://schemas.microsoft.com/office/drawing/2010/main" val="0"/>
              </a:ext>
            </a:extLst>
          </a:blip>
          <a:srcRect t="305" b="347"/>
          <a:stretch/>
        </p:blipFill>
        <p:spPr>
          <a:xfrm>
            <a:off x="634868" y="3359575"/>
            <a:ext cx="5879485" cy="460451"/>
          </a:xfrm>
          <a:prstGeom prst="rect">
            <a:avLst/>
          </a:prstGeom>
        </p:spPr>
      </p:pic>
      <p:pic>
        <p:nvPicPr>
          <p:cNvPr id="7" name="圖片 6">
            <a:extLst>
              <a:ext uri="{FF2B5EF4-FFF2-40B4-BE49-F238E27FC236}">
                <a16:creationId xmlns:a16="http://schemas.microsoft.com/office/drawing/2014/main" id="{3F6E7D00-D7E9-4767-8226-70F4AC612E38}"/>
              </a:ext>
            </a:extLst>
          </p:cNvPr>
          <p:cNvPicPr>
            <a:picLocks noChangeAspect="1"/>
          </p:cNvPicPr>
          <p:nvPr/>
        </p:nvPicPr>
        <p:blipFill rotWithShape="1">
          <a:blip r:embed="rId4"/>
          <a:srcRect l="615" t="8910" r="926" b="11616"/>
          <a:stretch/>
        </p:blipFill>
        <p:spPr>
          <a:xfrm>
            <a:off x="634868" y="3852137"/>
            <a:ext cx="6111678" cy="363600"/>
          </a:xfrm>
          <a:prstGeom prst="rect">
            <a:avLst/>
          </a:prstGeom>
        </p:spPr>
      </p:pic>
      <p:sp>
        <p:nvSpPr>
          <p:cNvPr id="9" name="文字方塊 8">
            <a:extLst>
              <a:ext uri="{FF2B5EF4-FFF2-40B4-BE49-F238E27FC236}">
                <a16:creationId xmlns:a16="http://schemas.microsoft.com/office/drawing/2014/main" id="{0826B3B1-91B6-4829-BD16-34C0F1209B02}"/>
              </a:ext>
            </a:extLst>
          </p:cNvPr>
          <p:cNvSpPr txBox="1"/>
          <p:nvPr/>
        </p:nvSpPr>
        <p:spPr>
          <a:xfrm>
            <a:off x="457199" y="2897910"/>
            <a:ext cx="8229599" cy="461665"/>
          </a:xfrm>
          <a:prstGeom prst="rect">
            <a:avLst/>
          </a:prstGeom>
          <a:noFill/>
        </p:spPr>
        <p:txBody>
          <a:bodyPr wrap="square">
            <a:spAutoFit/>
          </a:bodyPr>
          <a:lstStyle/>
          <a:p>
            <a:pPr marL="0" indent="0">
              <a:buNone/>
            </a:pPr>
            <a:r>
              <a:rPr lang="en-US" altLang="zh-TW" sz="2400" dirty="0"/>
              <a:t>and each term is further split into:</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296F312-5F91-4361-9097-E4B323E51F9F}"/>
                  </a:ext>
                </a:extLst>
              </p:cNvPr>
              <p:cNvSpPr txBox="1"/>
              <p:nvPr/>
            </p:nvSpPr>
            <p:spPr>
              <a:xfrm>
                <a:off x="457198" y="4256359"/>
                <a:ext cx="8229599" cy="1938992"/>
              </a:xfrm>
              <a:prstGeom prst="rect">
                <a:avLst/>
              </a:prstGeom>
              <a:noFill/>
            </p:spPr>
            <p:txBody>
              <a:bodyPr wrap="square">
                <a:spAutoFit/>
              </a:bodyPr>
              <a:lstStyle/>
              <a:p>
                <a:pPr marL="0" indent="0" algn="just">
                  <a:buNone/>
                </a:pPr>
                <a:r>
                  <a:rPr lang="en-US" altLang="zh-TW" sz="2400" dirty="0"/>
                  <a:t>Sometimes, an additional bonded term called “improper torsions” is added to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𝑏𝑜𝑛𝑑𝑒𝑑</m:t>
                        </m:r>
                      </m:sub>
                    </m:sSub>
                  </m:oMath>
                </a14:m>
                <a:r>
                  <a:rPr lang="en-US" altLang="zh-TW" sz="2400" dirty="0"/>
                  <a:t> to enforce the planarity of aromatic rings and other conjugated systems. </a:t>
                </a:r>
              </a:p>
              <a:p>
                <a:pPr marL="0" indent="0" algn="just">
                  <a:buNone/>
                </a:pPr>
                <a:r>
                  <a:rPr lang="en-US" altLang="zh-TW" sz="2400" dirty="0"/>
                  <a:t>Some other terms may also be included for interactions such as cation-</a:t>
                </a:r>
                <a:r>
                  <a:rPr lang="el-GR" altLang="zh-TW" sz="2400" dirty="0"/>
                  <a:t>π</a:t>
                </a:r>
                <a:r>
                  <a:rPr lang="en-US" altLang="zh-TW" sz="2400" dirty="0"/>
                  <a:t>, </a:t>
                </a:r>
                <a:r>
                  <a:rPr lang="el-GR" altLang="zh-TW" sz="2400" dirty="0"/>
                  <a:t>π</a:t>
                </a:r>
                <a:r>
                  <a:rPr lang="en-US" altLang="zh-TW" sz="2400" dirty="0"/>
                  <a:t>-</a:t>
                </a:r>
                <a:r>
                  <a:rPr lang="el-GR" altLang="zh-TW" sz="2400" dirty="0"/>
                  <a:t>π</a:t>
                </a:r>
                <a:r>
                  <a:rPr lang="en-US" altLang="zh-TW" sz="2400" dirty="0"/>
                  <a:t> interactions.</a:t>
                </a:r>
                <a:endParaRPr lang="zh-TW" altLang="en-US" sz="2400" dirty="0"/>
              </a:p>
            </p:txBody>
          </p:sp>
        </mc:Choice>
        <mc:Fallback xmlns="">
          <p:sp>
            <p:nvSpPr>
              <p:cNvPr id="11" name="文字方塊 10">
                <a:extLst>
                  <a:ext uri="{FF2B5EF4-FFF2-40B4-BE49-F238E27FC236}">
                    <a16:creationId xmlns:a16="http://schemas.microsoft.com/office/drawing/2014/main" id="{4296F312-5F91-4361-9097-E4B323E51F9F}"/>
                  </a:ext>
                </a:extLst>
              </p:cNvPr>
              <p:cNvSpPr txBox="1">
                <a:spLocks noRot="1" noChangeAspect="1" noMove="1" noResize="1" noEditPoints="1" noAdjustHandles="1" noChangeArrowheads="1" noChangeShapeType="1" noTextEdit="1"/>
              </p:cNvSpPr>
              <p:nvPr/>
            </p:nvSpPr>
            <p:spPr>
              <a:xfrm>
                <a:off x="457198" y="4256359"/>
                <a:ext cx="8229599" cy="1938992"/>
              </a:xfrm>
              <a:prstGeom prst="rect">
                <a:avLst/>
              </a:prstGeom>
              <a:blipFill>
                <a:blip r:embed="rId5"/>
                <a:stretch>
                  <a:fillRect l="-1111" t="-2201" r="-1111" b="-6604"/>
                </a:stretch>
              </a:blipFill>
            </p:spPr>
            <p:txBody>
              <a:bodyPr/>
              <a:lstStyle/>
              <a:p>
                <a:r>
                  <a:rPr lang="en-US">
                    <a:noFill/>
                  </a:rPr>
                  <a:t> </a:t>
                </a:r>
              </a:p>
            </p:txBody>
          </p:sp>
        </mc:Fallback>
      </mc:AlternateContent>
    </p:spTree>
    <p:extLst>
      <p:ext uri="{BB962C8B-B14F-4D97-AF65-F5344CB8AC3E}">
        <p14:creationId xmlns:p14="http://schemas.microsoft.com/office/powerpoint/2010/main" val="599620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461665"/>
          </a:xfrm>
        </p:spPr>
        <p:txBody>
          <a:bodyPr>
            <a:normAutofit/>
          </a:bodyPr>
          <a:lstStyle/>
          <a:p>
            <a:pPr marL="0" indent="0">
              <a:buNone/>
            </a:pPr>
            <a:r>
              <a:rPr lang="en-US" altLang="zh-TW" dirty="0"/>
              <a:t>For the non-bonded term, there are two contributions</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9" name="文字方塊 8">
            <a:extLst>
              <a:ext uri="{FF2B5EF4-FFF2-40B4-BE49-F238E27FC236}">
                <a16:creationId xmlns:a16="http://schemas.microsoft.com/office/drawing/2014/main" id="{0826B3B1-91B6-4829-BD16-34C0F1209B02}"/>
              </a:ext>
            </a:extLst>
          </p:cNvPr>
          <p:cNvSpPr txBox="1"/>
          <p:nvPr/>
        </p:nvSpPr>
        <p:spPr>
          <a:xfrm>
            <a:off x="457199" y="1713243"/>
            <a:ext cx="8229599" cy="1569660"/>
          </a:xfrm>
          <a:prstGeom prst="rect">
            <a:avLst/>
          </a:prstGeom>
          <a:noFill/>
        </p:spPr>
        <p:txBody>
          <a:bodyPr wrap="square">
            <a:spAutoFit/>
          </a:bodyPr>
          <a:lstStyle/>
          <a:p>
            <a:pPr marL="0" indent="0" algn="just">
              <a:buNone/>
            </a:pPr>
            <a:r>
              <a:rPr lang="en-US" altLang="zh-TW" sz="2400" dirty="0"/>
              <a:t>The nonbonded term is the most</a:t>
            </a:r>
            <a:r>
              <a:rPr lang="zh-TW" altLang="en-US" sz="2400" dirty="0"/>
              <a:t> </a:t>
            </a:r>
            <a:r>
              <a:rPr lang="en-US" altLang="zh-TW" sz="2400" dirty="0"/>
              <a:t>computationally intense term because the number of pairs drastically increases with distance (R</a:t>
            </a:r>
            <a:r>
              <a:rPr lang="en-US" altLang="zh-TW" sz="2400" baseline="30000" dirty="0"/>
              <a:t>3</a:t>
            </a:r>
            <a:r>
              <a:rPr lang="en-US" altLang="zh-TW" sz="2400" dirty="0"/>
              <a:t>). Hence, cut-off distance is applied to limit the number of interactions.</a:t>
            </a:r>
          </a:p>
        </p:txBody>
      </p:sp>
      <p:pic>
        <p:nvPicPr>
          <p:cNvPr id="8" name="圖片 7">
            <a:extLst>
              <a:ext uri="{FF2B5EF4-FFF2-40B4-BE49-F238E27FC236}">
                <a16:creationId xmlns:a16="http://schemas.microsoft.com/office/drawing/2014/main" id="{5DFDC3A3-C365-457A-8551-301AC01B314A}"/>
              </a:ext>
            </a:extLst>
          </p:cNvPr>
          <p:cNvPicPr>
            <a:picLocks noChangeAspect="1"/>
          </p:cNvPicPr>
          <p:nvPr/>
        </p:nvPicPr>
        <p:blipFill>
          <a:blip r:embed="rId2"/>
          <a:stretch>
            <a:fillRect/>
          </a:stretch>
        </p:blipFill>
        <p:spPr>
          <a:xfrm>
            <a:off x="634868" y="1349643"/>
            <a:ext cx="5770684" cy="363600"/>
          </a:xfrm>
          <a:prstGeom prst="rect">
            <a:avLst/>
          </a:prstGeom>
        </p:spPr>
      </p:pic>
      <p:pic>
        <p:nvPicPr>
          <p:cNvPr id="2050" name="Picture 2" descr="Illustration of molecular mechanics force field contributions: bonds, angles, torsions, and Lennard-Jones / Coulomb nonbonded interactions. Figure from Durrant, McCammon. Molecular dynamics simulations and drug discovery. BMC Biology, 2011">
            <a:extLst>
              <a:ext uri="{FF2B5EF4-FFF2-40B4-BE49-F238E27FC236}">
                <a16:creationId xmlns:a16="http://schemas.microsoft.com/office/drawing/2014/main" id="{C0382F27-9D01-450C-94F2-9E0DD55D3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88" y="3465513"/>
            <a:ext cx="7645400" cy="301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8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2345906"/>
          </a:xfrm>
        </p:spPr>
        <p:txBody>
          <a:bodyPr>
            <a:normAutofit/>
          </a:bodyPr>
          <a:lstStyle/>
          <a:p>
            <a:pPr marL="0" indent="0">
              <a:buNone/>
            </a:pPr>
            <a:r>
              <a:rPr lang="en-US" altLang="zh-TW" dirty="0"/>
              <a:t>Some common force fields are: </a:t>
            </a:r>
            <a:r>
              <a:rPr lang="en-US" b="0" i="1" dirty="0">
                <a:solidFill>
                  <a:srgbClr val="202122"/>
                </a:solidFill>
                <a:effectLst/>
                <a:latin typeface="Arial" panose="020B0604020202020204" pitchFamily="34" charset="0"/>
              </a:rPr>
              <a:t>Optimized Potentials for Liquid Simulations</a:t>
            </a:r>
            <a:r>
              <a:rPr lang="en-US" altLang="zh-TW" i="1" dirty="0"/>
              <a:t> </a:t>
            </a:r>
            <a:r>
              <a:rPr lang="en-US" altLang="zh-TW" dirty="0"/>
              <a:t>(OPLS), </a:t>
            </a:r>
            <a:r>
              <a:rPr lang="en-US" i="1" dirty="0">
                <a:solidFill>
                  <a:srgbClr val="202122"/>
                </a:solidFill>
                <a:effectLst/>
                <a:latin typeface="Arial" panose="020B0604020202020204" pitchFamily="34" charset="0"/>
              </a:rPr>
              <a:t>Assisted Model Building with Energy Refinement </a:t>
            </a:r>
            <a:r>
              <a:rPr lang="en-US" i="0" dirty="0">
                <a:solidFill>
                  <a:srgbClr val="202122"/>
                </a:solidFill>
                <a:effectLst/>
                <a:latin typeface="Arial" panose="020B0604020202020204" pitchFamily="34" charset="0"/>
              </a:rPr>
              <a:t>(</a:t>
            </a:r>
            <a:r>
              <a:rPr lang="en-US" dirty="0">
                <a:solidFill>
                  <a:srgbClr val="202122"/>
                </a:solidFill>
                <a:effectLst/>
                <a:latin typeface="Arial" panose="020B0604020202020204" pitchFamily="34" charset="0"/>
              </a:rPr>
              <a:t>AMBER; e.g. ff99</a:t>
            </a:r>
            <a:r>
              <a:rPr lang="en-US"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General AMBER force field</a:t>
            </a:r>
            <a:r>
              <a:rPr lang="en-US" b="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(GAFF)</a:t>
            </a:r>
            <a:r>
              <a:rPr lang="en-US" i="0" dirty="0">
                <a:solidFill>
                  <a:srgbClr val="202122"/>
                </a:solidFill>
                <a:effectLst/>
                <a:latin typeface="Arial" panose="020B0604020202020204" pitchFamily="34" charset="0"/>
              </a:rPr>
              <a:t>, </a:t>
            </a:r>
            <a:r>
              <a:rPr lang="en-US" i="1" dirty="0">
                <a:solidFill>
                  <a:srgbClr val="202122"/>
                </a:solidFill>
                <a:effectLst/>
                <a:latin typeface="Arial" panose="020B0604020202020204" pitchFamily="34" charset="0"/>
              </a:rPr>
              <a:t>Chemistry at Harvard Macromolecular Mechanics </a:t>
            </a:r>
            <a:r>
              <a:rPr lang="en-US" i="0" dirty="0">
                <a:solidFill>
                  <a:srgbClr val="202122"/>
                </a:solidFill>
                <a:effectLst/>
                <a:latin typeface="Arial" panose="020B0604020202020204" pitchFamily="34" charset="0"/>
              </a:rPr>
              <a:t>(CHARMM), </a:t>
            </a:r>
            <a:r>
              <a:rPr lang="en-US" i="1" dirty="0">
                <a:solidFill>
                  <a:srgbClr val="202122"/>
                </a:solidFill>
                <a:effectLst/>
                <a:latin typeface="Arial" panose="020B0604020202020204" pitchFamily="34" charset="0"/>
              </a:rPr>
              <a:t>Merck molecular force field</a:t>
            </a:r>
            <a:r>
              <a:rPr lang="en-US" i="0" dirty="0">
                <a:solidFill>
                  <a:srgbClr val="202122"/>
                </a:solidFill>
                <a:effectLst/>
                <a:latin typeface="Arial" panose="020B0604020202020204" pitchFamily="34" charset="0"/>
              </a:rPr>
              <a:t> (MMFF; e.g. MMFF94), </a:t>
            </a:r>
            <a:r>
              <a:rPr lang="en-US" b="0" i="1" dirty="0">
                <a:solidFill>
                  <a:srgbClr val="202122"/>
                </a:solidFill>
                <a:effectLst/>
                <a:latin typeface="Arial" panose="020B0604020202020204" pitchFamily="34" charset="0"/>
              </a:rPr>
              <a:t>Universal </a:t>
            </a:r>
            <a:r>
              <a:rPr lang="en-US" i="1" dirty="0">
                <a:solidFill>
                  <a:srgbClr val="202122"/>
                </a:solidFill>
              </a:rPr>
              <a:t>f</a:t>
            </a:r>
            <a:r>
              <a:rPr lang="en-US" b="0" i="1" dirty="0">
                <a:solidFill>
                  <a:srgbClr val="202122"/>
                </a:solidFill>
                <a:effectLst/>
                <a:latin typeface="Arial" panose="020B0604020202020204" pitchFamily="34" charset="0"/>
              </a:rPr>
              <a:t>orce field</a:t>
            </a:r>
            <a:r>
              <a:rPr lang="en-US" b="0" i="0" dirty="0">
                <a:solidFill>
                  <a:srgbClr val="202122"/>
                </a:solidFill>
                <a:effectLst/>
                <a:latin typeface="Arial" panose="020B0604020202020204" pitchFamily="34" charset="0"/>
              </a:rPr>
              <a:t> (UFF)</a:t>
            </a:r>
            <a:endParaRPr lang="en-US" altLang="zh-TW" dirty="0"/>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132108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Force field</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lstStyle/>
          <a:p>
            <a:pPr marL="0" indent="0">
              <a:buNone/>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pic>
        <p:nvPicPr>
          <p:cNvPr id="6" name="圖片 5">
            <a:extLst>
              <a:ext uri="{FF2B5EF4-FFF2-40B4-BE49-F238E27FC236}">
                <a16:creationId xmlns:a16="http://schemas.microsoft.com/office/drawing/2014/main" id="{3B903E34-E160-4481-A97A-409B564F4A1E}"/>
              </a:ext>
            </a:extLst>
          </p:cNvPr>
          <p:cNvPicPr>
            <a:picLocks noChangeAspect="1"/>
          </p:cNvPicPr>
          <p:nvPr/>
        </p:nvPicPr>
        <p:blipFill>
          <a:blip r:embed="rId2"/>
          <a:stretch>
            <a:fillRect/>
          </a:stretch>
        </p:blipFill>
        <p:spPr>
          <a:xfrm>
            <a:off x="2122320" y="1767469"/>
            <a:ext cx="4899359" cy="4889350"/>
          </a:xfrm>
          <a:prstGeom prst="rect">
            <a:avLst/>
          </a:prstGeom>
        </p:spPr>
      </p:pic>
      <p:sp>
        <p:nvSpPr>
          <p:cNvPr id="7" name="矩形 6">
            <a:extLst>
              <a:ext uri="{FF2B5EF4-FFF2-40B4-BE49-F238E27FC236}">
                <a16:creationId xmlns:a16="http://schemas.microsoft.com/office/drawing/2014/main" id="{DC193F3B-2D26-467C-BB4D-FC44CA164442}"/>
              </a:ext>
            </a:extLst>
          </p:cNvPr>
          <p:cNvSpPr/>
          <p:nvPr/>
        </p:nvSpPr>
        <p:spPr>
          <a:xfrm>
            <a:off x="508715" y="1319125"/>
            <a:ext cx="1665122"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2967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2007680" y="1383213"/>
            <a:ext cx="1311592" cy="17348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42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p:txBody>
              <a:bodyPr>
                <a:normAutofit/>
              </a:bodyPr>
              <a:lstStyle/>
              <a:p>
                <a:pPr marL="0" indent="0">
                  <a:buNone/>
                </a:pPr>
                <a:r>
                  <a:rPr lang="en-US" altLang="zh-TW" dirty="0"/>
                  <a:t>Since water takes up most of the space in the simulation and is the most important contribution to a protein’s function, an </a:t>
                </a:r>
                <a:r>
                  <a:rPr lang="en-US" altLang="zh-TW" b="1" dirty="0"/>
                  <a:t>accurate yet fast water </a:t>
                </a:r>
                <a:r>
                  <a:rPr lang="en-US" altLang="zh-TW" dirty="0"/>
                  <a:t>model is essential. There are several commonly used water models that were parameterized to fit experimental properties of water, such as 1) static dielectric constant (</a:t>
                </a:r>
                <a:r>
                  <a:rPr lang="el-GR" altLang="zh-TW" dirty="0"/>
                  <a:t>ε</a:t>
                </a:r>
                <a:r>
                  <a:rPr lang="en-US" altLang="zh-TW" baseline="-25000" dirty="0"/>
                  <a:t>0</a:t>
                </a:r>
                <a:r>
                  <a:rPr lang="en-US" altLang="zh-TW" dirty="0"/>
                  <a:t>), 2)</a:t>
                </a:r>
                <a:r>
                  <a:rPr lang="zh-TW" altLang="en-US" dirty="0"/>
                  <a:t> </a:t>
                </a:r>
                <a:r>
                  <a:rPr lang="en-US" altLang="zh-TW" dirty="0"/>
                  <a:t>self diffusion coefficient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𝐷</m:t>
                        </m:r>
                      </m:e>
                    </m:acc>
                  </m:oMath>
                </a14:m>
                <a:r>
                  <a:rPr lang="en-US" altLang="zh-TW" dirty="0"/>
                  <a:t>), 3) heat of vaporization (</a:t>
                </a:r>
                <a:r>
                  <a:rPr lang="el-GR" altLang="zh-TW" dirty="0"/>
                  <a:t>Δ</a:t>
                </a:r>
                <a:r>
                  <a:rPr lang="en-US" altLang="zh-TW" dirty="0" err="1"/>
                  <a:t>H</a:t>
                </a:r>
                <a:r>
                  <a:rPr lang="en-US" altLang="zh-TW" baseline="-25000" dirty="0" err="1"/>
                  <a:t>vap</a:t>
                </a:r>
                <a:r>
                  <a:rPr lang="en-US" altLang="zh-TW" dirty="0"/>
                  <a:t>), 4) isobaric heat capacity (</a:t>
                </a: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𝐶</m:t>
                            </m:r>
                          </m:e>
                        </m:acc>
                      </m:e>
                      <m:sub>
                        <m:r>
                          <a:rPr lang="en-US" altLang="zh-TW" b="0" i="1" smtClean="0">
                            <a:latin typeface="Cambria Math" panose="02040503050406030204" pitchFamily="18" charset="0"/>
                          </a:rPr>
                          <m:t>𝑝</m:t>
                        </m:r>
                      </m:sub>
                    </m:sSub>
                  </m:oMath>
                </a14:m>
                <a:r>
                  <a:rPr lang="en-US" altLang="zh-TW" dirty="0"/>
                  <a:t>), 5) thermal expansion coefficient (</a:t>
                </a:r>
                <a:r>
                  <a:rPr lang="el-GR" altLang="zh-TW" dirty="0"/>
                  <a:t>α</a:t>
                </a:r>
                <a:r>
                  <a:rPr lang="en-US" altLang="zh-TW" baseline="-25000" dirty="0"/>
                  <a:t>p</a:t>
                </a:r>
                <a:r>
                  <a:rPr lang="en-US" altLang="zh-TW" dirty="0"/>
                  <a:t>), and 6) isothermal compressibility (</a:t>
                </a:r>
                <a:r>
                  <a:rPr lang="el-GR" altLang="zh-TW" dirty="0"/>
                  <a:t>κ</a:t>
                </a:r>
                <a:r>
                  <a:rPr lang="en-US" altLang="zh-TW" baseline="-25000" dirty="0"/>
                  <a:t>T</a:t>
                </a:r>
                <a:r>
                  <a:rPr lang="en-US" altLang="zh-TW" dirty="0"/>
                  <a:t>).</a:t>
                </a:r>
              </a:p>
              <a:p>
                <a:pPr marL="457200" indent="-457200">
                  <a:buFont typeface="+mj-lt"/>
                  <a:buAutoNum type="arabicPeriod"/>
                </a:pPr>
                <a:endParaRPr lang="zh-TW" altLang="en-US" dirty="0"/>
              </a:p>
            </p:txBody>
          </p:sp>
        </mc:Choice>
        <mc:Fallback xmlns="">
          <p:sp>
            <p:nvSpPr>
              <p:cNvPr id="3" name="內容版面配置區 2">
                <a:extLst>
                  <a:ext uri="{FF2B5EF4-FFF2-40B4-BE49-F238E27FC236}">
                    <a16:creationId xmlns:a16="http://schemas.microsoft.com/office/drawing/2014/main" id="{A399D868-3E3A-46DF-97ED-1951E1400B57}"/>
                  </a:ext>
                </a:extLst>
              </p:cNvPr>
              <p:cNvSpPr>
                <a:spLocks noGrp="1" noRot="1" noChangeAspect="1" noMove="1" noResize="1" noEditPoints="1" noAdjustHandles="1" noChangeArrowheads="1" noChangeShapeType="1" noTextEdit="1"/>
              </p:cNvSpPr>
              <p:nvPr>
                <p:ph idx="1"/>
              </p:nvPr>
            </p:nvSpPr>
            <p:spPr>
              <a:blipFill>
                <a:blip r:embed="rId2"/>
                <a:stretch>
                  <a:fillRect l="-1111" t="-788" r="-11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28230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p:txBody>
          <a:bodyPr>
            <a:normAutofit/>
          </a:bodyPr>
          <a:lstStyle/>
          <a:p>
            <a:pPr>
              <a:buFont typeface="Arial" panose="020B0604020202020204" pitchFamily="34" charset="0"/>
              <a:buChar char="•"/>
            </a:pPr>
            <a:r>
              <a:rPr lang="en-US" altLang="zh-TW" dirty="0"/>
              <a:t>Water molecules are usually considered rigid. </a:t>
            </a:r>
          </a:p>
          <a:p>
            <a:pPr>
              <a:buFont typeface="Arial" panose="020B0604020202020204" pitchFamily="34" charset="0"/>
              <a:buChar char="•"/>
            </a:pPr>
            <a:r>
              <a:rPr lang="en-US" altLang="zh-TW" dirty="0"/>
              <a:t>The interactions between water molecules and water molecules and other molecules are partitioned into electrostatic and dispersive (by Lennard-Jones potential).</a:t>
            </a:r>
          </a:p>
          <a:p>
            <a:pPr>
              <a:buFont typeface="Arial" panose="020B0604020202020204" pitchFamily="34" charset="0"/>
              <a:buChar char="•"/>
            </a:pPr>
            <a:endParaRPr lang="en-US" altLang="zh-TW" dirty="0"/>
          </a:p>
          <a:p>
            <a:pPr marL="0" indent="0">
              <a:buNone/>
            </a:pPr>
            <a:endParaRPr lang="en-US" altLang="zh-TW" dirty="0"/>
          </a:p>
          <a:p>
            <a:pPr>
              <a:buFont typeface="Arial" panose="020B0604020202020204" pitchFamily="34" charset="0"/>
              <a:buChar char="•"/>
            </a:pPr>
            <a:r>
              <a:rPr lang="en-US" altLang="zh-TW" dirty="0"/>
              <a:t>Pairwise </a:t>
            </a:r>
            <a:r>
              <a:rPr lang="en-US" altLang="zh-TW" b="1" dirty="0"/>
              <a:t>charge interactions</a:t>
            </a:r>
            <a:r>
              <a:rPr lang="en-US" altLang="zh-TW" dirty="0"/>
              <a:t> are calculated to different number of sites (points) per water molecule in different models (while LJ terms are usually applied to the oxygen)</a:t>
            </a:r>
            <a:endParaRPr lang="zh-TW" altLang="en-US"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pic>
        <p:nvPicPr>
          <p:cNvPr id="5122" name="Picture 2" descr="Water models.svg">
            <a:extLst>
              <a:ext uri="{FF2B5EF4-FFF2-40B4-BE49-F238E27FC236}">
                <a16:creationId xmlns:a16="http://schemas.microsoft.com/office/drawing/2014/main" id="{D4CED78F-B87D-4599-82A4-3F1032650B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799" y="4869406"/>
            <a:ext cx="7932399" cy="153139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479BF94D-365A-46A1-9B8F-B2E6047C5573}"/>
              </a:ext>
            </a:extLst>
          </p:cNvPr>
          <p:cNvPicPr>
            <a:picLocks noChangeAspect="1"/>
          </p:cNvPicPr>
          <p:nvPr/>
        </p:nvPicPr>
        <p:blipFill>
          <a:blip r:embed="rId3"/>
          <a:stretch>
            <a:fillRect/>
          </a:stretch>
        </p:blipFill>
        <p:spPr>
          <a:xfrm>
            <a:off x="817384" y="2686568"/>
            <a:ext cx="4131031" cy="812282"/>
          </a:xfrm>
          <a:prstGeom prst="rect">
            <a:avLst/>
          </a:prstGeom>
        </p:spPr>
      </p:pic>
    </p:spTree>
    <p:extLst>
      <p:ext uri="{BB962C8B-B14F-4D97-AF65-F5344CB8AC3E}">
        <p14:creationId xmlns:p14="http://schemas.microsoft.com/office/powerpoint/2010/main" val="2123947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a:xfrm>
            <a:off x="457200" y="879893"/>
            <a:ext cx="6692900" cy="5730457"/>
          </a:xfrm>
        </p:spPr>
        <p:txBody>
          <a:bodyPr>
            <a:normAutofit/>
          </a:bodyPr>
          <a:lstStyle/>
          <a:p>
            <a:pPr marL="0" indent="0">
              <a:buNone/>
            </a:pPr>
            <a:r>
              <a:rPr lang="en-US" altLang="zh-TW" sz="2200" dirty="0"/>
              <a:t>3 charge 3 point models (efficient):</a:t>
            </a:r>
          </a:p>
          <a:p>
            <a:pPr marL="457200" indent="-457200">
              <a:buFont typeface="+mj-lt"/>
              <a:buAutoNum type="arabicPeriod"/>
            </a:pPr>
            <a:r>
              <a:rPr lang="en-US" altLang="zh-TW" sz="2200" dirty="0"/>
              <a:t>TIP3P (Transferrable intermolecular potential)</a:t>
            </a:r>
          </a:p>
          <a:p>
            <a:pPr lvl="1" indent="-342900">
              <a:buFont typeface="Arial" panose="020B0604020202020204" pitchFamily="34" charset="0"/>
              <a:buChar char="•"/>
            </a:pPr>
            <a:r>
              <a:rPr lang="en-US" altLang="zh-TW" sz="2200" dirty="0"/>
              <a:t>Rigid geometry closely matching actual water molecule.</a:t>
            </a:r>
          </a:p>
          <a:p>
            <a:pPr marL="457200" indent="-457200">
              <a:buFont typeface="+mj-lt"/>
              <a:buAutoNum type="arabicPeriod"/>
            </a:pPr>
            <a:r>
              <a:rPr lang="en-US" altLang="zh-TW" sz="2200" dirty="0"/>
              <a:t>SPC/E (Simple point charge)</a:t>
            </a:r>
          </a:p>
          <a:p>
            <a:pPr lvl="1" indent="-342900">
              <a:buFont typeface="Arial" panose="020B0604020202020204" pitchFamily="34" charset="0"/>
              <a:buChar char="•"/>
            </a:pPr>
            <a:r>
              <a:rPr lang="en-US" altLang="zh-TW" sz="2200" dirty="0"/>
              <a:t>More obtuse tetrahedral angle of 109.47°.</a:t>
            </a:r>
          </a:p>
          <a:p>
            <a:pPr lvl="1" indent="-342900">
              <a:buFont typeface="Arial" panose="020B0604020202020204" pitchFamily="34" charset="0"/>
              <a:buChar char="•"/>
            </a:pPr>
            <a:r>
              <a:rPr lang="en-US" altLang="zh-TW" sz="2200" dirty="0"/>
              <a:t>Adds an average polarization correction to the potential energy function.</a:t>
            </a:r>
          </a:p>
          <a:p>
            <a:pPr lvl="1" indent="-342900">
              <a:buFont typeface="Arial" panose="020B0604020202020204" pitchFamily="34" charset="0"/>
              <a:buChar char="•"/>
            </a:pPr>
            <a:endParaRPr lang="en-US" altLang="zh-TW" sz="2200" dirty="0"/>
          </a:p>
          <a:p>
            <a:pPr lvl="1" indent="-342900">
              <a:buFont typeface="Arial" panose="020B0604020202020204" pitchFamily="34" charset="0"/>
              <a:buChar char="•"/>
            </a:pPr>
            <a:r>
              <a:rPr lang="en-US" altLang="zh-TW" sz="2200" dirty="0"/>
              <a:t>Reproduces density and diffusion constant better than the original SPC model.</a:t>
            </a:r>
            <a:endParaRPr lang="zh-TW" altLang="en-US" sz="2200"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6" name="圖片 5">
            <a:extLst>
              <a:ext uri="{FF2B5EF4-FFF2-40B4-BE49-F238E27FC236}">
                <a16:creationId xmlns:a16="http://schemas.microsoft.com/office/drawing/2014/main" id="{EA4C06D7-6B20-4A02-A753-28CA319B3EAB}"/>
              </a:ext>
            </a:extLst>
          </p:cNvPr>
          <p:cNvPicPr>
            <a:picLocks noChangeAspect="1"/>
          </p:cNvPicPr>
          <p:nvPr/>
        </p:nvPicPr>
        <p:blipFill>
          <a:blip r:embed="rId2"/>
          <a:stretch>
            <a:fillRect/>
          </a:stretch>
        </p:blipFill>
        <p:spPr>
          <a:xfrm>
            <a:off x="7371198" y="1391312"/>
            <a:ext cx="1366401" cy="1482525"/>
          </a:xfrm>
          <a:prstGeom prst="rect">
            <a:avLst/>
          </a:prstGeom>
        </p:spPr>
      </p:pic>
      <p:pic>
        <p:nvPicPr>
          <p:cNvPr id="7" name="圖片 6">
            <a:extLst>
              <a:ext uri="{FF2B5EF4-FFF2-40B4-BE49-F238E27FC236}">
                <a16:creationId xmlns:a16="http://schemas.microsoft.com/office/drawing/2014/main" id="{994ED72F-487C-4B51-A369-FBF2C65E40AE}"/>
              </a:ext>
            </a:extLst>
          </p:cNvPr>
          <p:cNvPicPr>
            <a:picLocks noChangeAspect="1"/>
          </p:cNvPicPr>
          <p:nvPr/>
        </p:nvPicPr>
        <p:blipFill>
          <a:blip r:embed="rId3"/>
          <a:stretch>
            <a:fillRect/>
          </a:stretch>
        </p:blipFill>
        <p:spPr>
          <a:xfrm>
            <a:off x="7369599" y="3739843"/>
            <a:ext cx="1368000" cy="1487627"/>
          </a:xfrm>
          <a:prstGeom prst="rect">
            <a:avLst/>
          </a:prstGeom>
        </p:spPr>
      </p:pic>
      <p:pic>
        <p:nvPicPr>
          <p:cNvPr id="5" name="圖片 4">
            <a:extLst>
              <a:ext uri="{FF2B5EF4-FFF2-40B4-BE49-F238E27FC236}">
                <a16:creationId xmlns:a16="http://schemas.microsoft.com/office/drawing/2014/main" id="{1E43E1B4-04E6-432A-BDB3-0968D6F91E65}"/>
              </a:ext>
            </a:extLst>
          </p:cNvPr>
          <p:cNvPicPr>
            <a:picLocks noChangeAspect="1"/>
          </p:cNvPicPr>
          <p:nvPr/>
        </p:nvPicPr>
        <p:blipFill rotWithShape="1">
          <a:blip r:embed="rId4"/>
          <a:srcRect l="1573"/>
          <a:stretch/>
        </p:blipFill>
        <p:spPr>
          <a:xfrm>
            <a:off x="1307189" y="4396516"/>
            <a:ext cx="2325011" cy="646068"/>
          </a:xfrm>
          <a:prstGeom prst="rect">
            <a:avLst/>
          </a:prstGeom>
        </p:spPr>
      </p:pic>
    </p:spTree>
    <p:extLst>
      <p:ext uri="{BB962C8B-B14F-4D97-AF65-F5344CB8AC3E}">
        <p14:creationId xmlns:p14="http://schemas.microsoft.com/office/powerpoint/2010/main" val="94926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3EA91-0CFE-4C57-BEA0-172FB27C208B}"/>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A399D868-3E3A-46DF-97ED-1951E1400B57}"/>
              </a:ext>
            </a:extLst>
          </p:cNvPr>
          <p:cNvSpPr>
            <a:spLocks noGrp="1"/>
          </p:cNvSpPr>
          <p:nvPr>
            <p:ph idx="1"/>
          </p:nvPr>
        </p:nvSpPr>
        <p:spPr>
          <a:xfrm>
            <a:off x="457200" y="879893"/>
            <a:ext cx="6648450" cy="5408763"/>
          </a:xfrm>
        </p:spPr>
        <p:txBody>
          <a:bodyPr>
            <a:normAutofit fontScale="92500"/>
          </a:bodyPr>
          <a:lstStyle/>
          <a:p>
            <a:pPr marL="0" indent="0">
              <a:buNone/>
            </a:pPr>
            <a:r>
              <a:rPr lang="en-US" altLang="zh-TW" dirty="0"/>
              <a:t>3 charge 4 point models (more accurate):</a:t>
            </a:r>
          </a:p>
          <a:p>
            <a:pPr marL="457200" indent="-457200">
              <a:buFont typeface="+mj-lt"/>
              <a:buAutoNum type="arabicPeriod"/>
            </a:pPr>
            <a:r>
              <a:rPr lang="en-US" altLang="zh-TW" dirty="0"/>
              <a:t>TIP4P (Transferrable intermolecular potential)</a:t>
            </a:r>
          </a:p>
          <a:p>
            <a:pPr lvl="1" indent="-342900">
              <a:buFont typeface="Arial" panose="020B0604020202020204" pitchFamily="34" charset="0"/>
              <a:buChar char="•"/>
            </a:pPr>
            <a:r>
              <a:rPr lang="en-US" altLang="zh-TW" dirty="0"/>
              <a:t>Improves association/dissociation balance compared to 3-point models.</a:t>
            </a:r>
          </a:p>
          <a:p>
            <a:pPr marL="457200" indent="-457200">
              <a:buFont typeface="+mj-lt"/>
              <a:buAutoNum type="arabicPeriod"/>
            </a:pPr>
            <a:r>
              <a:rPr lang="en-US" altLang="zh-TW" dirty="0"/>
              <a:t>OPC (Optimal point charges)</a:t>
            </a:r>
          </a:p>
          <a:p>
            <a:pPr marL="717550" lvl="1" indent="-317500">
              <a:buFont typeface="Arial" panose="020B0604020202020204" pitchFamily="34" charset="0"/>
              <a:buChar char="•"/>
            </a:pPr>
            <a:r>
              <a:rPr lang="en-US" altLang="zh-TW" dirty="0"/>
              <a:t>No geometrical restraints but a C</a:t>
            </a:r>
            <a:r>
              <a:rPr lang="en-US" altLang="zh-TW" baseline="-25000" dirty="0"/>
              <a:t>2v</a:t>
            </a:r>
            <a:r>
              <a:rPr lang="en-US" altLang="zh-TW" dirty="0"/>
              <a:t> geometry.</a:t>
            </a:r>
          </a:p>
          <a:p>
            <a:pPr marL="717550" lvl="1" indent="-317500">
              <a:buFont typeface="Arial" panose="020B0604020202020204" pitchFamily="34" charset="0"/>
              <a:buChar char="•"/>
            </a:pPr>
            <a:r>
              <a:rPr lang="en-US" altLang="zh-TW" dirty="0"/>
              <a:t>Considerably better reproduces the six bulk properties of water.</a:t>
            </a:r>
          </a:p>
          <a:p>
            <a:pPr marL="717550" lvl="1" indent="-317500">
              <a:buFont typeface="Arial" panose="020B0604020202020204" pitchFamily="34" charset="0"/>
              <a:buChar char="•"/>
            </a:pPr>
            <a:r>
              <a:rPr lang="en-US" altLang="zh-TW" dirty="0"/>
              <a:t>Removing point charge positioning restrictions allowed for considerably better reproduction of the six bulk properties of water.</a:t>
            </a:r>
            <a:endParaRPr lang="zh-TW" altLang="en-US" dirty="0"/>
          </a:p>
        </p:txBody>
      </p:sp>
      <p:sp>
        <p:nvSpPr>
          <p:cNvPr id="4" name="投影片編號版面配置區 3">
            <a:extLst>
              <a:ext uri="{FF2B5EF4-FFF2-40B4-BE49-F238E27FC236}">
                <a16:creationId xmlns:a16="http://schemas.microsoft.com/office/drawing/2014/main" id="{4E2FDC1A-86A9-4628-AB66-7234C0A3CD18}"/>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pic>
        <p:nvPicPr>
          <p:cNvPr id="6" name="圖片 5">
            <a:extLst>
              <a:ext uri="{FF2B5EF4-FFF2-40B4-BE49-F238E27FC236}">
                <a16:creationId xmlns:a16="http://schemas.microsoft.com/office/drawing/2014/main" id="{EA4C06D7-6B20-4A02-A753-28CA319B3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9139" y="1391312"/>
            <a:ext cx="1330519" cy="1482525"/>
          </a:xfrm>
          <a:prstGeom prst="rect">
            <a:avLst/>
          </a:prstGeom>
        </p:spPr>
      </p:pic>
      <p:pic>
        <p:nvPicPr>
          <p:cNvPr id="7" name="圖片 6">
            <a:extLst>
              <a:ext uri="{FF2B5EF4-FFF2-40B4-BE49-F238E27FC236}">
                <a16:creationId xmlns:a16="http://schemas.microsoft.com/office/drawing/2014/main" id="{994ED72F-487C-4B51-A369-FBF2C65E40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599" y="3742414"/>
            <a:ext cx="1368000" cy="1482485"/>
          </a:xfrm>
          <a:prstGeom prst="rect">
            <a:avLst/>
          </a:prstGeom>
        </p:spPr>
      </p:pic>
    </p:spTree>
    <p:extLst>
      <p:ext uri="{BB962C8B-B14F-4D97-AF65-F5344CB8AC3E}">
        <p14:creationId xmlns:p14="http://schemas.microsoft.com/office/powerpoint/2010/main" val="62399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B71C0-F30D-4415-8268-57C97E2B72B6}"/>
              </a:ext>
            </a:extLst>
          </p:cNvPr>
          <p:cNvSpPr>
            <a:spLocks noGrp="1"/>
          </p:cNvSpPr>
          <p:nvPr>
            <p:ph type="title"/>
          </p:nvPr>
        </p:nvSpPr>
        <p:spPr/>
        <p:txBody>
          <a:bodyPr/>
          <a:lstStyle/>
          <a:p>
            <a:r>
              <a:rPr lang="en-US" altLang="zh-TW" dirty="0"/>
              <a:t>Water model</a:t>
            </a:r>
            <a:endParaRPr lang="zh-TW" altLang="en-US" dirty="0"/>
          </a:p>
        </p:txBody>
      </p:sp>
      <p:sp>
        <p:nvSpPr>
          <p:cNvPr id="3" name="內容版面配置區 2">
            <a:extLst>
              <a:ext uri="{FF2B5EF4-FFF2-40B4-BE49-F238E27FC236}">
                <a16:creationId xmlns:a16="http://schemas.microsoft.com/office/drawing/2014/main" id="{658BB8D9-6C80-43A2-8BA7-0582227223F6}"/>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B308FD4-98CD-47AF-81FC-443D22FD6854}"/>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graphicFrame>
        <p:nvGraphicFramePr>
          <p:cNvPr id="5" name="內容版面配置區 4">
            <a:extLst>
              <a:ext uri="{FF2B5EF4-FFF2-40B4-BE49-F238E27FC236}">
                <a16:creationId xmlns:a16="http://schemas.microsoft.com/office/drawing/2014/main" id="{4A26F892-B1F1-41D1-AA0D-B07EF1FE637E}"/>
              </a:ext>
            </a:extLst>
          </p:cNvPr>
          <p:cNvGraphicFramePr>
            <a:graphicFrameLocks/>
          </p:cNvGraphicFramePr>
          <p:nvPr>
            <p:extLst>
              <p:ext uri="{D42A27DB-BD31-4B8C-83A1-F6EECF244321}">
                <p14:modId xmlns:p14="http://schemas.microsoft.com/office/powerpoint/2010/main" val="796071321"/>
              </p:ext>
            </p:extLst>
          </p:nvPr>
        </p:nvGraphicFramePr>
        <p:xfrm>
          <a:off x="467710" y="1768108"/>
          <a:ext cx="8229600" cy="3200400"/>
        </p:xfrm>
        <a:graphic>
          <a:graphicData uri="http://schemas.openxmlformats.org/drawingml/2006/table">
            <a:tbl>
              <a:tblPr/>
              <a:tblGrid>
                <a:gridCol w="1879033">
                  <a:extLst>
                    <a:ext uri="{9D8B030D-6E8A-4147-A177-3AD203B41FA5}">
                      <a16:colId xmlns:a16="http://schemas.microsoft.com/office/drawing/2014/main" val="972309181"/>
                    </a:ext>
                  </a:extLst>
                </a:gridCol>
                <a:gridCol w="1412807">
                  <a:extLst>
                    <a:ext uri="{9D8B030D-6E8A-4147-A177-3AD203B41FA5}">
                      <a16:colId xmlns:a16="http://schemas.microsoft.com/office/drawing/2014/main" val="356999613"/>
                    </a:ext>
                  </a:extLst>
                </a:gridCol>
                <a:gridCol w="1645920">
                  <a:extLst>
                    <a:ext uri="{9D8B030D-6E8A-4147-A177-3AD203B41FA5}">
                      <a16:colId xmlns:a16="http://schemas.microsoft.com/office/drawing/2014/main" val="1441530594"/>
                    </a:ext>
                  </a:extLst>
                </a:gridCol>
                <a:gridCol w="1645920">
                  <a:extLst>
                    <a:ext uri="{9D8B030D-6E8A-4147-A177-3AD203B41FA5}">
                      <a16:colId xmlns:a16="http://schemas.microsoft.com/office/drawing/2014/main" val="1792100144"/>
                    </a:ext>
                  </a:extLst>
                </a:gridCol>
                <a:gridCol w="1645920">
                  <a:extLst>
                    <a:ext uri="{9D8B030D-6E8A-4147-A177-3AD203B41FA5}">
                      <a16:colId xmlns:a16="http://schemas.microsoft.com/office/drawing/2014/main" val="4157587041"/>
                    </a:ext>
                  </a:extLst>
                </a:gridCol>
              </a:tblGrid>
              <a:tr h="0">
                <a:tc>
                  <a:txBody>
                    <a:bodyPr/>
                    <a:lstStyle/>
                    <a:p>
                      <a:pPr algn="ctr"/>
                      <a:endParaRPr lang="zh-TW" alt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TIP3P</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SPC/E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b="1" dirty="0">
                          <a:effectLst/>
                        </a:rPr>
                        <a:t>TIP4P</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sz="1800" b="1" i="0" kern="1200" dirty="0">
                          <a:solidFill>
                            <a:schemeClr val="tx1"/>
                          </a:solidFill>
                          <a:effectLst/>
                          <a:latin typeface="+mn-lt"/>
                          <a:ea typeface="+mn-ea"/>
                          <a:cs typeface="+mn-cs"/>
                        </a:rPr>
                        <a:t>OPC</a:t>
                      </a:r>
                      <a:endParaRPr lang="en-US" b="1"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554984331"/>
                  </a:ext>
                </a:extLst>
              </a:tr>
              <a:tr h="0">
                <a:tc>
                  <a:txBody>
                    <a:bodyPr/>
                    <a:lstStyle/>
                    <a:p>
                      <a:pPr algn="ctr"/>
                      <a:r>
                        <a:rPr lang="en-US" i="1" dirty="0">
                          <a:effectLst/>
                        </a:rPr>
                        <a:t>r</a:t>
                      </a:r>
                      <a:r>
                        <a:rPr lang="en-US" dirty="0">
                          <a:effectLst/>
                        </a:rPr>
                        <a:t>(OH), Å</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0.9572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0.9572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0.8724</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06790657"/>
                  </a:ext>
                </a:extLst>
              </a:tr>
              <a:tr h="0">
                <a:tc>
                  <a:txBody>
                    <a:bodyPr/>
                    <a:lstStyle/>
                    <a:p>
                      <a:pPr algn="ctr"/>
                      <a:r>
                        <a:rPr lang="en-US">
                          <a:effectLst/>
                        </a:rPr>
                        <a:t>HOH, deg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104.52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109.47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104.52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103.6</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2756830"/>
                  </a:ext>
                </a:extLst>
              </a:tr>
              <a:tr h="0">
                <a:tc>
                  <a:txBody>
                    <a:bodyPr/>
                    <a:lstStyle/>
                    <a:p>
                      <a:pPr algn="ctr"/>
                      <a:r>
                        <a:rPr lang="nn-NO" i="1" dirty="0">
                          <a:effectLst/>
                        </a:rPr>
                        <a:t>A</a:t>
                      </a:r>
                      <a:r>
                        <a:rPr lang="nn-NO" dirty="0">
                          <a:effectLst/>
                        </a:rPr>
                        <a:t>, 10</a:t>
                      </a:r>
                      <a:r>
                        <a:rPr lang="nn-NO" baseline="30000" dirty="0">
                          <a:effectLst/>
                        </a:rPr>
                        <a:t>3</a:t>
                      </a:r>
                      <a:r>
                        <a:rPr lang="nn-NO" dirty="0">
                          <a:effectLst/>
                        </a:rPr>
                        <a:t> kcal Å</a:t>
                      </a:r>
                      <a:r>
                        <a:rPr lang="nn-NO" baseline="30000" dirty="0">
                          <a:effectLst/>
                        </a:rPr>
                        <a:t>12</a:t>
                      </a:r>
                      <a:r>
                        <a:rPr lang="nn-NO" dirty="0">
                          <a:effectLst/>
                        </a:rPr>
                        <a:t>/mol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582.0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a:effectLst/>
                        </a:rPr>
                        <a:t>629.4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600.0</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865.1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56745765"/>
                  </a:ext>
                </a:extLst>
              </a:tr>
              <a:tr h="0">
                <a:tc>
                  <a:txBody>
                    <a:bodyPr/>
                    <a:lstStyle/>
                    <a:p>
                      <a:pPr algn="ctr"/>
                      <a:r>
                        <a:rPr lang="en-US" i="1" dirty="0">
                          <a:effectLst/>
                        </a:rPr>
                        <a:t>B</a:t>
                      </a:r>
                      <a:r>
                        <a:rPr lang="en-US" dirty="0">
                          <a:effectLst/>
                        </a:rPr>
                        <a:t>, kcal Å</a:t>
                      </a:r>
                      <a:r>
                        <a:rPr lang="en-US" baseline="30000" dirty="0">
                          <a:effectLst/>
                        </a:rPr>
                        <a:t>6</a:t>
                      </a:r>
                      <a:r>
                        <a:rPr lang="en-US" dirty="0">
                          <a:effectLst/>
                        </a:rPr>
                        <a:t>/mol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a:effectLst/>
                        </a:rPr>
                        <a:t>595.0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625.5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610.0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858.1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72735581"/>
                  </a:ext>
                </a:extLst>
              </a:tr>
              <a:tr h="0">
                <a:tc>
                  <a:txBody>
                    <a:bodyPr/>
                    <a:lstStyle/>
                    <a:p>
                      <a:pPr algn="ctr"/>
                      <a:r>
                        <a:rPr lang="en-US" i="1" dirty="0">
                          <a:effectLst/>
                        </a:rPr>
                        <a:t>q</a:t>
                      </a:r>
                      <a:r>
                        <a:rPr lang="en-US" dirty="0">
                          <a:effectLst/>
                        </a:rPr>
                        <a:t>(O)/q(M)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a:effectLst/>
                        </a:rPr>
                        <a:t>−</a:t>
                      </a:r>
                      <a:r>
                        <a:rPr lang="en-US" altLang="zh-TW">
                          <a:effectLst/>
                        </a:rPr>
                        <a:t>0.834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a:effectLst/>
                        </a:rPr>
                        <a:t>−</a:t>
                      </a:r>
                      <a:r>
                        <a:rPr lang="en-US" altLang="zh-TW">
                          <a:effectLst/>
                        </a:rPr>
                        <a:t>0.8476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sz="1800" b="0" i="0" kern="1200" dirty="0">
                          <a:solidFill>
                            <a:schemeClr val="tx1"/>
                          </a:solidFill>
                          <a:effectLst/>
                          <a:latin typeface="+mn-lt"/>
                          <a:ea typeface="+mn-ea"/>
                          <a:cs typeface="+mn-cs"/>
                        </a:rPr>
                        <a:t>−</a:t>
                      </a:r>
                      <a:r>
                        <a:rPr lang="en-US" altLang="zh-TW" sz="1800" b="0" i="0" kern="1200" dirty="0">
                          <a:solidFill>
                            <a:schemeClr val="tx1"/>
                          </a:solidFill>
                          <a:effectLst/>
                          <a:latin typeface="+mn-lt"/>
                          <a:ea typeface="+mn-ea"/>
                          <a:cs typeface="+mn-cs"/>
                        </a:rPr>
                        <a:t>1.04</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zh-TW" altLang="en-US" sz="1800" b="0" i="0" kern="1200" dirty="0">
                          <a:solidFill>
                            <a:schemeClr val="tx1"/>
                          </a:solidFill>
                          <a:effectLst/>
                          <a:latin typeface="+mn-lt"/>
                          <a:ea typeface="+mn-ea"/>
                          <a:cs typeface="+mn-cs"/>
                        </a:rPr>
                        <a:t>−</a:t>
                      </a:r>
                      <a:r>
                        <a:rPr lang="en-US" altLang="zh-TW" sz="1800" b="0" i="0" kern="1200" dirty="0">
                          <a:solidFill>
                            <a:schemeClr val="tx1"/>
                          </a:solidFill>
                          <a:effectLst/>
                          <a:latin typeface="+mn-lt"/>
                          <a:ea typeface="+mn-ea"/>
                          <a:cs typeface="+mn-cs"/>
                        </a:rPr>
                        <a:t>1.3582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24965678"/>
                  </a:ext>
                </a:extLst>
              </a:tr>
              <a:tr h="0">
                <a:tc>
                  <a:txBody>
                    <a:bodyPr/>
                    <a:lstStyle/>
                    <a:p>
                      <a:pPr algn="ctr"/>
                      <a:r>
                        <a:rPr lang="en-US" i="1" dirty="0">
                          <a:effectLst/>
                        </a:rPr>
                        <a:t>q</a:t>
                      </a:r>
                      <a:r>
                        <a:rPr lang="en-US" dirty="0">
                          <a:effectLst/>
                        </a:rPr>
                        <a:t>(H)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ltLang="zh-TW" dirty="0">
                          <a:effectLst/>
                        </a:rPr>
                        <a:t>+0.417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+0.4238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+0.52</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+0.6791</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19024661"/>
                  </a:ext>
                </a:extLst>
              </a:tr>
              <a:tr h="0">
                <a:tc>
                  <a:txBody>
                    <a:bodyPr/>
                    <a:lstStyle/>
                    <a:p>
                      <a:pPr algn="ctr"/>
                      <a:r>
                        <a:rPr lang="en-US" dirty="0">
                          <a:effectLst/>
                        </a:rPr>
                        <a:t>r(OM)</a:t>
                      </a:r>
                      <a:r>
                        <a:rPr lang="en-US" altLang="zh-TW" dirty="0">
                          <a:effectLst/>
                        </a:rPr>
                        <a:t>, Å</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sz="1800" b="0" i="0" kern="1200" dirty="0">
                          <a:solidFill>
                            <a:schemeClr val="tx1"/>
                          </a:solidFill>
                          <a:effectLst/>
                          <a:latin typeface="+mn-lt"/>
                          <a:ea typeface="+mn-ea"/>
                          <a:cs typeface="+mn-cs"/>
                        </a:rPr>
                        <a:t>0.15</a:t>
                      </a:r>
                      <a:endParaRPr lang="en-US" altLang="zh-TW"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zh-TW" dirty="0">
                          <a:effectLst/>
                        </a:rPr>
                        <a:t>0.1594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60551530"/>
                  </a:ext>
                </a:extLst>
              </a:tr>
            </a:tbl>
          </a:graphicData>
        </a:graphic>
      </p:graphicFrame>
    </p:spTree>
    <p:extLst>
      <p:ext uri="{BB962C8B-B14F-4D97-AF65-F5344CB8AC3E}">
        <p14:creationId xmlns:p14="http://schemas.microsoft.com/office/powerpoint/2010/main" val="226451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90" name="Google Shape;290;p20"/>
          <p:cNvSpPr txBox="1"/>
          <p:nvPr/>
        </p:nvSpPr>
        <p:spPr>
          <a:xfrm>
            <a:off x="390544" y="779664"/>
            <a:ext cx="8296256"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 time evolution of a system governs the majority of its properties. Hence, the study of the time-dependent phenomena is a crucial part of molecular modeling.</a:t>
            </a:r>
            <a:r>
              <a:rPr lang="zh-TW" altLang="en-US" sz="2400" dirty="0">
                <a:solidFill>
                  <a:schemeClr val="dk1"/>
                </a:solidFill>
                <a:latin typeface="Arial"/>
                <a:ea typeface="Arial"/>
                <a:cs typeface="Arial"/>
                <a:sym typeface="Arial"/>
              </a:rPr>
              <a:t> </a:t>
            </a:r>
            <a:r>
              <a:rPr lang="en-US" altLang="zh-TW" sz="2400" dirty="0">
                <a:solidFill>
                  <a:schemeClr val="dk1"/>
                </a:solidFill>
                <a:latin typeface="Arial"/>
                <a:ea typeface="Arial"/>
                <a:cs typeface="Arial"/>
                <a:sym typeface="Arial"/>
              </a:rPr>
              <a:t>Quantum mechanically, it is possible to study a time evolution process by time-dependent Schrödinger equation.</a:t>
            </a:r>
            <a:endParaRPr sz="2400" dirty="0">
              <a:solidFill>
                <a:schemeClr val="dk1"/>
              </a:solidFill>
              <a:latin typeface="Arial"/>
              <a:ea typeface="Arial"/>
              <a:cs typeface="Arial"/>
              <a:sym typeface="Arial"/>
            </a:endParaRPr>
          </a:p>
        </p:txBody>
      </p:sp>
      <p:sp>
        <p:nvSpPr>
          <p:cNvPr id="293" name="Google Shape;293;p20"/>
          <p:cNvSpPr txBox="1"/>
          <p:nvPr/>
        </p:nvSpPr>
        <p:spPr>
          <a:xfrm>
            <a:off x="390544" y="3449024"/>
            <a:ext cx="8296256"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However, this is very expensive to solve, and sometimes the time evolution of the electronic state is not the focus of the study. Therefore, it is convenient to result to classical Newtonian dynamics by solving the equation of motion.</a:t>
            </a:r>
            <a:endParaRPr sz="2400" dirty="0">
              <a:solidFill>
                <a:schemeClr val="dk1"/>
              </a:solidFill>
              <a:latin typeface="Arial"/>
              <a:ea typeface="Arial"/>
              <a:cs typeface="Arial"/>
              <a:sym typeface="Arial"/>
            </a:endParaRPr>
          </a:p>
        </p:txBody>
      </p:sp>
      <p:pic>
        <p:nvPicPr>
          <p:cNvPr id="2" name="圖片 1">
            <a:extLst>
              <a:ext uri="{FF2B5EF4-FFF2-40B4-BE49-F238E27FC236}">
                <a16:creationId xmlns:a16="http://schemas.microsoft.com/office/drawing/2014/main" id="{78F19124-B4AA-4310-885D-CA28F95644F4}"/>
              </a:ext>
            </a:extLst>
          </p:cNvPr>
          <p:cNvPicPr>
            <a:picLocks noChangeAspect="1"/>
          </p:cNvPicPr>
          <p:nvPr/>
        </p:nvPicPr>
        <p:blipFill>
          <a:blip r:embed="rId3"/>
          <a:stretch>
            <a:fillRect/>
          </a:stretch>
        </p:blipFill>
        <p:spPr>
          <a:xfrm>
            <a:off x="488518" y="2731395"/>
            <a:ext cx="5438775" cy="704850"/>
          </a:xfrm>
          <a:prstGeom prst="rect">
            <a:avLst/>
          </a:prstGeom>
        </p:spPr>
      </p:pic>
      <p:pic>
        <p:nvPicPr>
          <p:cNvPr id="3" name="圖片 2">
            <a:extLst>
              <a:ext uri="{FF2B5EF4-FFF2-40B4-BE49-F238E27FC236}">
                <a16:creationId xmlns:a16="http://schemas.microsoft.com/office/drawing/2014/main" id="{89B519F5-2BC4-4FD6-9230-630EBFA697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5031423"/>
            <a:ext cx="4473918" cy="768615"/>
          </a:xfrm>
          <a:prstGeom prst="rect">
            <a:avLst/>
          </a:prstGeom>
        </p:spPr>
      </p:pic>
    </p:spTree>
    <p:extLst>
      <p:ext uri="{BB962C8B-B14F-4D97-AF65-F5344CB8AC3E}">
        <p14:creationId xmlns:p14="http://schemas.microsoft.com/office/powerpoint/2010/main" val="877979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p:txBody>
          <a:bodyPr>
            <a:normAutofit fontScale="92500" lnSpcReduction="20000"/>
          </a:bodyPr>
          <a:lstStyle/>
          <a:p>
            <a:pPr marL="457200" indent="-457200">
              <a:buFont typeface="+mj-lt"/>
              <a:buAutoNum type="arabicPeriod"/>
            </a:pPr>
            <a:r>
              <a:rPr lang="en-US" altLang="zh-TW" dirty="0"/>
              <a:t>Go to Exercise2</a:t>
            </a:r>
          </a:p>
          <a:p>
            <a:pPr marL="457200" indent="-457200">
              <a:buFont typeface="+mj-lt"/>
              <a:buAutoNum type="arabicPeriod"/>
            </a:pPr>
            <a:r>
              <a:rPr lang="en-US" altLang="zh-TW" dirty="0"/>
              <a:t>Copy over </a:t>
            </a:r>
            <a:r>
              <a:rPr lang="en-US" dirty="0"/>
              <a:t>1MK5_nowater_</a:t>
            </a:r>
            <a:r>
              <a:rPr lang="en-US" altLang="zh-TW" dirty="0"/>
              <a:t>nolig</a:t>
            </a:r>
            <a:r>
              <a:rPr lang="en-US" dirty="0"/>
              <a:t>.pdb</a:t>
            </a:r>
            <a:r>
              <a:rPr lang="en-US" altLang="zh-TW" dirty="0"/>
              <a:t>, charmm36-jul2021.ff</a:t>
            </a:r>
          </a:p>
          <a:p>
            <a:pPr marL="457200" indent="-457200">
              <a:buFont typeface="+mj-lt"/>
              <a:buAutoNum type="arabicPeriod"/>
            </a:pPr>
            <a:r>
              <a:rPr lang="en-US" altLang="zh-TW" dirty="0" err="1"/>
              <a:t>gmx</a:t>
            </a:r>
            <a:r>
              <a:rPr lang="en-US" altLang="zh-TW" dirty="0"/>
              <a:t> </a:t>
            </a:r>
            <a:r>
              <a:rPr lang="en-US" altLang="zh-TW" dirty="0" err="1"/>
              <a:t>editconf</a:t>
            </a:r>
            <a:r>
              <a:rPr lang="en-US" altLang="zh-TW" dirty="0"/>
              <a:t> -f lig.pdb -o </a:t>
            </a:r>
            <a:r>
              <a:rPr lang="en-US" altLang="zh-TW" dirty="0" err="1"/>
              <a:t>lig.gro</a:t>
            </a:r>
            <a:endParaRPr lang="en-US" altLang="zh-TW" dirty="0"/>
          </a:p>
          <a:p>
            <a:pPr marL="457200" indent="-457200">
              <a:buFont typeface="+mj-lt"/>
              <a:buAutoNum type="arabicPeriod"/>
            </a:pPr>
            <a:r>
              <a:rPr lang="en-US" dirty="0" err="1"/>
              <a:t>gmx</a:t>
            </a:r>
            <a:r>
              <a:rPr lang="en-US" dirty="0"/>
              <a:t> pdb2gmx -f 1MK5_nowater_</a:t>
            </a:r>
            <a:r>
              <a:rPr lang="en-US" altLang="zh-TW" dirty="0"/>
              <a:t>nolig</a:t>
            </a:r>
            <a:r>
              <a:rPr lang="en-US" dirty="0"/>
              <a:t>.pdb -water </a:t>
            </a:r>
            <a:r>
              <a:rPr lang="en-US" dirty="0" err="1"/>
              <a:t>spce</a:t>
            </a:r>
            <a:r>
              <a:rPr lang="en-US" dirty="0"/>
              <a:t> -</a:t>
            </a:r>
            <a:r>
              <a:rPr lang="en-US" dirty="0" err="1"/>
              <a:t>ignh</a:t>
            </a:r>
            <a:r>
              <a:rPr lang="en-US" dirty="0"/>
              <a:t> -o 1mk5-lig.gro </a:t>
            </a:r>
          </a:p>
          <a:p>
            <a:pPr marL="400050" lvl="1" indent="0">
              <a:buNone/>
            </a:pPr>
            <a:r>
              <a:rPr lang="en-US" altLang="zh-TW" dirty="0"/>
              <a:t>1</a:t>
            </a:r>
          </a:p>
          <a:p>
            <a:pPr marL="457200" indent="-457200">
              <a:buFont typeface="+mj-lt"/>
              <a:buAutoNum type="arabicPeriod"/>
            </a:pPr>
            <a:r>
              <a:rPr lang="en-US" altLang="zh-TW" dirty="0"/>
              <a:t>Save the last line of 1mk5.gro somewhere (write down, a file, or however you like)</a:t>
            </a:r>
          </a:p>
          <a:p>
            <a:pPr marL="457200" indent="-457200">
              <a:buFont typeface="+mj-lt"/>
              <a:buAutoNum type="arabicPeriod"/>
            </a:pPr>
            <a:r>
              <a:rPr lang="en-US" altLang="zh-TW" dirty="0"/>
              <a:t>Remove the last line of 1mk5-lig.gro</a:t>
            </a:r>
          </a:p>
          <a:p>
            <a:pPr marL="457200" indent="-457200">
              <a:buFont typeface="+mj-lt"/>
              <a:buAutoNum type="arabicPeriod"/>
            </a:pPr>
            <a:r>
              <a:rPr lang="en-US" altLang="zh-TW" dirty="0"/>
              <a:t>Add </a:t>
            </a:r>
            <a:r>
              <a:rPr lang="en-US" altLang="zh-TW" dirty="0" err="1"/>
              <a:t>lig</a:t>
            </a:r>
            <a:r>
              <a:rPr lang="en-US" altLang="zh-TW" dirty="0"/>
              <a:t> coordinates to 1mk5-lig.gro by:</a:t>
            </a:r>
          </a:p>
          <a:p>
            <a:pPr marL="400050" lvl="1" indent="0">
              <a:buNone/>
            </a:pPr>
            <a:r>
              <a:rPr lang="en-US" altLang="zh-TW" dirty="0"/>
              <a:t>grep ‘</a:t>
            </a:r>
            <a:r>
              <a:rPr lang="en-US" altLang="zh-TW" dirty="0" err="1"/>
              <a:t>lig</a:t>
            </a:r>
            <a:r>
              <a:rPr lang="en-US" altLang="zh-TW" dirty="0"/>
              <a:t>’ </a:t>
            </a:r>
            <a:r>
              <a:rPr lang="en-US" altLang="zh-TW" dirty="0" err="1"/>
              <a:t>lig.gro</a:t>
            </a:r>
            <a:r>
              <a:rPr lang="en-US" altLang="zh-TW" dirty="0"/>
              <a:t> &gt;&gt; 1mk5-lig.gro</a:t>
            </a:r>
          </a:p>
          <a:p>
            <a:pPr marL="457200" indent="-457200">
              <a:buFont typeface="+mj-lt"/>
              <a:buAutoNum type="arabicPeriod"/>
            </a:pPr>
            <a:r>
              <a:rPr lang="en-US" altLang="zh-TW" dirty="0"/>
              <a:t>Add the removed last line back to 1mk5-lig.gro</a:t>
            </a:r>
          </a:p>
          <a:p>
            <a:pPr marL="457200" indent="-457200">
              <a:buFont typeface="+mj-lt"/>
              <a:buAutoNum type="arabicPeriod"/>
            </a:pPr>
            <a:r>
              <a:rPr lang="en-US" altLang="zh-TW" dirty="0"/>
              <a:t>Update the number of atoms in 1mk5-lig.gro to reflect the new number of atoms after those added from </a:t>
            </a:r>
            <a:r>
              <a:rPr lang="en-US" altLang="zh-TW" dirty="0" err="1"/>
              <a:t>lig</a:t>
            </a:r>
            <a:r>
              <a:rPr lang="en-US" altLang="zh-TW" dirty="0"/>
              <a:t> (3565)</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Tree>
    <p:extLst>
      <p:ext uri="{BB962C8B-B14F-4D97-AF65-F5344CB8AC3E}">
        <p14:creationId xmlns:p14="http://schemas.microsoft.com/office/powerpoint/2010/main" val="3164714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0" name="Google Shape;290;p20"/>
          <p:cNvSpPr txBox="1"/>
          <p:nvPr/>
        </p:nvSpPr>
        <p:spPr>
          <a:xfrm>
            <a:off x="390544" y="779664"/>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Positions are then updated using Taylor expansions:</a:t>
            </a:r>
            <a:endParaRPr sz="2400" dirty="0">
              <a:solidFill>
                <a:schemeClr val="dk1"/>
              </a:solidFill>
              <a:latin typeface="Arial"/>
              <a:ea typeface="Arial"/>
              <a:cs typeface="Arial"/>
              <a:sym typeface="Arial"/>
            </a:endParaRPr>
          </a:p>
        </p:txBody>
      </p:sp>
      <p:sp>
        <p:nvSpPr>
          <p:cNvPr id="293" name="Google Shape;293;p20"/>
          <p:cNvSpPr txBox="1"/>
          <p:nvPr/>
        </p:nvSpPr>
        <p:spPr>
          <a:xfrm>
            <a:off x="390544" y="3245669"/>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Velocity is then calculated by central difference </a:t>
            </a:r>
            <a:endParaRPr sz="2400" dirty="0">
              <a:solidFill>
                <a:schemeClr val="dk1"/>
              </a:solidFill>
              <a:latin typeface="Arial"/>
              <a:ea typeface="Arial"/>
              <a:cs typeface="Arial"/>
              <a:sym typeface="Arial"/>
            </a:endParaRPr>
          </a:p>
        </p:txBody>
      </p:sp>
      <p:pic>
        <p:nvPicPr>
          <p:cNvPr id="5" name="圖片 4">
            <a:extLst>
              <a:ext uri="{FF2B5EF4-FFF2-40B4-BE49-F238E27FC236}">
                <a16:creationId xmlns:a16="http://schemas.microsoft.com/office/drawing/2014/main" id="{07901BB9-632A-409E-9FEB-605A79A4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518" y="1241288"/>
            <a:ext cx="7010400" cy="488742"/>
          </a:xfrm>
          <a:prstGeom prst="rect">
            <a:avLst/>
          </a:prstGeom>
        </p:spPr>
      </p:pic>
      <p:pic>
        <p:nvPicPr>
          <p:cNvPr id="6" name="圖片 5">
            <a:extLst>
              <a:ext uri="{FF2B5EF4-FFF2-40B4-BE49-F238E27FC236}">
                <a16:creationId xmlns:a16="http://schemas.microsoft.com/office/drawing/2014/main" id="{5F1AAF59-5533-4EC8-9BC0-AB3AAB3125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8518" y="1741143"/>
            <a:ext cx="7000875" cy="535000"/>
          </a:xfrm>
          <a:prstGeom prst="rect">
            <a:avLst/>
          </a:prstGeom>
        </p:spPr>
      </p:pic>
      <p:sp>
        <p:nvSpPr>
          <p:cNvPr id="18" name="Google Shape;293;p20">
            <a:extLst>
              <a:ext uri="{FF2B5EF4-FFF2-40B4-BE49-F238E27FC236}">
                <a16:creationId xmlns:a16="http://schemas.microsoft.com/office/drawing/2014/main" id="{F80064C4-CC9C-4E57-8875-7971A6701CC5}"/>
              </a:ext>
            </a:extLst>
          </p:cNvPr>
          <p:cNvSpPr txBox="1"/>
          <p:nvPr/>
        </p:nvSpPr>
        <p:spPr>
          <a:xfrm>
            <a:off x="387360" y="2298350"/>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Add these two equations together:</a:t>
            </a:r>
            <a:endParaRPr sz="2400" dirty="0">
              <a:solidFill>
                <a:schemeClr val="dk1"/>
              </a:solidFill>
              <a:latin typeface="Arial"/>
              <a:ea typeface="Arial"/>
              <a:cs typeface="Arial"/>
              <a:sym typeface="Arial"/>
            </a:endParaRPr>
          </a:p>
        </p:txBody>
      </p:sp>
      <p:pic>
        <p:nvPicPr>
          <p:cNvPr id="7" name="圖片 6">
            <a:extLst>
              <a:ext uri="{FF2B5EF4-FFF2-40B4-BE49-F238E27FC236}">
                <a16:creationId xmlns:a16="http://schemas.microsoft.com/office/drawing/2014/main" id="{C53EC83D-2ED8-4ECC-96E6-3EFDCB6CE2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518" y="2759974"/>
            <a:ext cx="6273005" cy="489600"/>
          </a:xfrm>
          <a:prstGeom prst="rect">
            <a:avLst/>
          </a:prstGeom>
        </p:spPr>
      </p:pic>
      <p:pic>
        <p:nvPicPr>
          <p:cNvPr id="8" name="圖片 7">
            <a:extLst>
              <a:ext uri="{FF2B5EF4-FFF2-40B4-BE49-F238E27FC236}">
                <a16:creationId xmlns:a16="http://schemas.microsoft.com/office/drawing/2014/main" id="{0D3C82D9-984C-4B35-89C1-EC5B6A4E89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8517" y="3707292"/>
            <a:ext cx="5039959" cy="917873"/>
          </a:xfrm>
          <a:prstGeom prst="rect">
            <a:avLst/>
          </a:prstGeom>
        </p:spPr>
      </p:pic>
      <p:sp>
        <p:nvSpPr>
          <p:cNvPr id="21" name="Google Shape;293;p20">
            <a:extLst>
              <a:ext uri="{FF2B5EF4-FFF2-40B4-BE49-F238E27FC236}">
                <a16:creationId xmlns:a16="http://schemas.microsoft.com/office/drawing/2014/main" id="{6D7F9036-94B7-42B8-AAC8-EE4BC9A86704}"/>
              </a:ext>
            </a:extLst>
          </p:cNvPr>
          <p:cNvSpPr txBox="1"/>
          <p:nvPr/>
        </p:nvSpPr>
        <p:spPr>
          <a:xfrm>
            <a:off x="387360" y="4625165"/>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This is called </a:t>
            </a:r>
            <a:r>
              <a:rPr lang="en-US" altLang="zh-TW" sz="2400" b="1" dirty="0" err="1">
                <a:solidFill>
                  <a:schemeClr val="dk1"/>
                </a:solidFill>
                <a:latin typeface="Arial"/>
                <a:ea typeface="Arial"/>
                <a:cs typeface="Arial"/>
                <a:sym typeface="Arial"/>
              </a:rPr>
              <a:t>Verlet</a:t>
            </a:r>
            <a:r>
              <a:rPr lang="en-US" altLang="zh-TW" sz="2400" b="1" dirty="0">
                <a:solidFill>
                  <a:schemeClr val="dk1"/>
                </a:solidFill>
                <a:latin typeface="Arial"/>
                <a:ea typeface="Arial"/>
                <a:cs typeface="Arial"/>
                <a:sym typeface="Arial"/>
              </a:rPr>
              <a:t> integrator</a:t>
            </a:r>
            <a:endParaRPr sz="2400" dirty="0">
              <a:solidFill>
                <a:schemeClr val="dk1"/>
              </a:solidFill>
              <a:latin typeface="Arial"/>
              <a:ea typeface="Arial"/>
              <a:cs typeface="Arial"/>
              <a:sym typeface="Arial"/>
            </a:endParaRPr>
          </a:p>
        </p:txBody>
      </p:sp>
      <p:pic>
        <p:nvPicPr>
          <p:cNvPr id="9" name="圖片 8">
            <a:extLst>
              <a:ext uri="{FF2B5EF4-FFF2-40B4-BE49-F238E27FC236}">
                <a16:creationId xmlns:a16="http://schemas.microsoft.com/office/drawing/2014/main" id="{CD413827-8866-48F0-8ACC-C5670372B032}"/>
              </a:ext>
            </a:extLst>
          </p:cNvPr>
          <p:cNvPicPr>
            <a:picLocks noChangeAspect="1"/>
          </p:cNvPicPr>
          <p:nvPr/>
        </p:nvPicPr>
        <p:blipFill>
          <a:blip r:embed="rId7"/>
          <a:stretch>
            <a:fillRect/>
          </a:stretch>
        </p:blipFill>
        <p:spPr>
          <a:xfrm>
            <a:off x="1924392" y="5117431"/>
            <a:ext cx="5222192" cy="16040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Since velocity is not treated explicitly in </a:t>
            </a:r>
            <a:r>
              <a:rPr lang="en-US" sz="2400" dirty="0" err="1">
                <a:solidFill>
                  <a:schemeClr val="dk1"/>
                </a:solidFill>
                <a:latin typeface="Arial"/>
                <a:ea typeface="Arial"/>
                <a:cs typeface="Arial"/>
                <a:sym typeface="Arial"/>
              </a:rPr>
              <a:t>Verlet</a:t>
            </a:r>
            <a:r>
              <a:rPr lang="en-US" sz="2400" dirty="0">
                <a:solidFill>
                  <a:schemeClr val="dk1"/>
                </a:solidFill>
                <a:latin typeface="Arial"/>
                <a:ea typeface="Arial"/>
                <a:cs typeface="Arial"/>
                <a:sym typeface="Arial"/>
              </a:rPr>
              <a:t> integrator, it is naturally to improve it by expanding both </a:t>
            </a:r>
            <a:r>
              <a:rPr lang="en-US" sz="2400" i="1" dirty="0">
                <a:solidFill>
                  <a:schemeClr val="dk1"/>
                </a:solidFill>
                <a:latin typeface="Arial"/>
                <a:ea typeface="Arial"/>
                <a:cs typeface="Arial"/>
                <a:sym typeface="Arial"/>
              </a:rPr>
              <a:t>r</a:t>
            </a:r>
            <a:r>
              <a:rPr lang="en-US" sz="2400" dirty="0">
                <a:solidFill>
                  <a:schemeClr val="dk1"/>
                </a:solidFill>
                <a:latin typeface="Arial"/>
                <a:ea typeface="Arial"/>
                <a:cs typeface="Arial"/>
                <a:sym typeface="Arial"/>
              </a:rPr>
              <a:t>(</a:t>
            </a:r>
            <a:r>
              <a:rPr lang="en-US" sz="2400" i="1" dirty="0">
                <a:solidFill>
                  <a:schemeClr val="dk1"/>
                </a:solidFill>
                <a:latin typeface="Arial"/>
                <a:ea typeface="Arial"/>
                <a:cs typeface="Arial"/>
                <a:sym typeface="Arial"/>
              </a:rPr>
              <a:t>t</a:t>
            </a:r>
            <a:r>
              <a:rPr lang="en-US" sz="2400" dirty="0">
                <a:solidFill>
                  <a:schemeClr val="dk1"/>
                </a:solidFill>
                <a:latin typeface="Arial"/>
                <a:ea typeface="Arial"/>
                <a:cs typeface="Arial"/>
                <a:sym typeface="Arial"/>
              </a:rPr>
              <a:t>) and </a:t>
            </a:r>
            <a:r>
              <a:rPr lang="en-US" sz="2400" i="1" dirty="0">
                <a:solidFill>
                  <a:schemeClr val="dk1"/>
                </a:solidFill>
                <a:latin typeface="Arial"/>
                <a:ea typeface="Arial"/>
                <a:cs typeface="Arial"/>
                <a:sym typeface="Arial"/>
              </a:rPr>
              <a:t>v</a:t>
            </a:r>
            <a:r>
              <a:rPr lang="en-US" sz="2400" dirty="0">
                <a:solidFill>
                  <a:schemeClr val="dk1"/>
                </a:solidFill>
                <a:latin typeface="Arial"/>
                <a:ea typeface="Arial"/>
                <a:cs typeface="Arial"/>
                <a:sym typeface="Arial"/>
              </a:rPr>
              <a:t>(</a:t>
            </a:r>
            <a:r>
              <a:rPr lang="en-US" sz="2400" i="1" dirty="0">
                <a:solidFill>
                  <a:schemeClr val="dk1"/>
                </a:solidFill>
                <a:latin typeface="Arial"/>
                <a:ea typeface="Arial"/>
                <a:cs typeface="Arial"/>
                <a:sym typeface="Arial"/>
              </a:rPr>
              <a:t>t</a:t>
            </a:r>
            <a:r>
              <a:rPr lang="en-US" sz="2400" dirty="0">
                <a:solidFill>
                  <a:schemeClr val="dk1"/>
                </a:solidFill>
                <a:latin typeface="Arial"/>
                <a:ea typeface="Arial"/>
                <a:cs typeface="Arial"/>
                <a:sym typeface="Arial"/>
              </a:rPr>
              <a:t>):</a:t>
            </a:r>
            <a:endParaRPr sz="2400" dirty="0">
              <a:solidFill>
                <a:schemeClr val="dk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93" name="Google Shape;293;p20"/>
              <p:cNvSpPr txBox="1"/>
              <p:nvPr/>
            </p:nvSpPr>
            <p:spPr>
              <a:xfrm>
                <a:off x="390544" y="1607083"/>
                <a:ext cx="8296256" cy="6333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Velocity is first updated at “mid-step”, </a:t>
                </a:r>
                <a14:m>
                  <m:oMath xmlns:m="http://schemas.openxmlformats.org/officeDocument/2006/math">
                    <m:r>
                      <a:rPr lang="en-US" altLang="zh-TW" sz="2400" b="0" i="1" smtClean="0">
                        <a:solidFill>
                          <a:schemeClr val="dk1"/>
                        </a:solidFill>
                        <a:latin typeface="Cambria Math" panose="02040503050406030204" pitchFamily="18" charset="0"/>
                        <a:ea typeface="Arial"/>
                        <a:cs typeface="Arial"/>
                        <a:sym typeface="Arial"/>
                      </a:rPr>
                      <m:t>𝑡</m:t>
                    </m:r>
                    <m:r>
                      <a:rPr lang="en-US" altLang="zh-TW" sz="2400" b="0" i="1" smtClean="0">
                        <a:solidFill>
                          <a:schemeClr val="dk1"/>
                        </a:solidFill>
                        <a:latin typeface="Cambria Math" panose="02040503050406030204" pitchFamily="18" charset="0"/>
                        <a:ea typeface="Arial"/>
                        <a:cs typeface="Arial"/>
                        <a:sym typeface="Arial"/>
                      </a:rPr>
                      <m:t>=</m:t>
                    </m:r>
                    <m:r>
                      <a:rPr lang="en-US" altLang="zh-TW" sz="2400" b="0" i="1" smtClean="0">
                        <a:solidFill>
                          <a:schemeClr val="dk1"/>
                        </a:solidFill>
                        <a:latin typeface="Cambria Math" panose="02040503050406030204" pitchFamily="18" charset="0"/>
                        <a:ea typeface="Arial"/>
                        <a:cs typeface="Arial"/>
                        <a:sym typeface="Arial"/>
                      </a:rPr>
                      <m:t>𝑡</m:t>
                    </m:r>
                    <m:r>
                      <a:rPr lang="en-US" altLang="zh-TW" sz="2400" b="0" i="1" smtClean="0">
                        <a:solidFill>
                          <a:schemeClr val="dk1"/>
                        </a:solidFill>
                        <a:latin typeface="Cambria Math" panose="02040503050406030204" pitchFamily="18" charset="0"/>
                        <a:ea typeface="Arial"/>
                        <a:cs typeface="Arial"/>
                        <a:sym typeface="Arial"/>
                      </a:rPr>
                      <m:t>+</m:t>
                    </m:r>
                    <m:f>
                      <m:fPr>
                        <m:ctrlPr>
                          <a:rPr lang="en-US" altLang="zh-TW" sz="2400" b="0" i="1" smtClean="0">
                            <a:solidFill>
                              <a:schemeClr val="dk1"/>
                            </a:solidFill>
                            <a:latin typeface="Cambria Math" panose="02040503050406030204" pitchFamily="18" charset="0"/>
                            <a:ea typeface="Arial"/>
                            <a:cs typeface="Arial"/>
                            <a:sym typeface="Arial"/>
                          </a:rPr>
                        </m:ctrlPr>
                      </m:fPr>
                      <m:num>
                        <m:r>
                          <a:rPr lang="en-US" altLang="zh-TW" sz="2400" b="0" i="1" smtClean="0">
                            <a:solidFill>
                              <a:schemeClr val="dk1"/>
                            </a:solidFill>
                            <a:latin typeface="Cambria Math" panose="02040503050406030204" pitchFamily="18" charset="0"/>
                            <a:ea typeface="Arial"/>
                            <a:cs typeface="Arial"/>
                            <a:sym typeface="Arial"/>
                          </a:rPr>
                          <m:t>𝛿</m:t>
                        </m:r>
                        <m:r>
                          <a:rPr lang="en-US" altLang="zh-TW" sz="2400" b="0" i="1" smtClean="0">
                            <a:solidFill>
                              <a:schemeClr val="dk1"/>
                            </a:solidFill>
                            <a:latin typeface="Cambria Math" panose="02040503050406030204" pitchFamily="18" charset="0"/>
                            <a:ea typeface="Arial"/>
                            <a:cs typeface="Arial"/>
                            <a:sym typeface="Arial"/>
                          </a:rPr>
                          <m:t>𝑡</m:t>
                        </m:r>
                      </m:num>
                      <m:den>
                        <m:r>
                          <a:rPr lang="en-US" altLang="zh-TW" sz="2400" b="0" i="1" smtClean="0">
                            <a:solidFill>
                              <a:schemeClr val="dk1"/>
                            </a:solidFill>
                            <a:latin typeface="Cambria Math" panose="02040503050406030204" pitchFamily="18" charset="0"/>
                            <a:ea typeface="Arial"/>
                            <a:cs typeface="Arial"/>
                            <a:sym typeface="Arial"/>
                          </a:rPr>
                          <m:t>2</m:t>
                        </m:r>
                      </m:den>
                    </m:f>
                  </m:oMath>
                </a14:m>
                <a:r>
                  <a:rPr lang="en-US" altLang="zh-TW" sz="2400" dirty="0">
                    <a:solidFill>
                      <a:schemeClr val="dk1"/>
                    </a:solidFill>
                    <a:latin typeface="Arial"/>
                    <a:ea typeface="Arial"/>
                    <a:cs typeface="Arial"/>
                    <a:sym typeface="Arial"/>
                  </a:rPr>
                  <a:t> </a:t>
                </a:r>
                <a:endParaRPr sz="2400" dirty="0">
                  <a:solidFill>
                    <a:schemeClr val="dk1"/>
                  </a:solidFill>
                  <a:latin typeface="Arial"/>
                  <a:ea typeface="Arial"/>
                  <a:cs typeface="Arial"/>
                  <a:sym typeface="Arial"/>
                </a:endParaRPr>
              </a:p>
            </p:txBody>
          </p:sp>
        </mc:Choice>
        <mc:Fallback xmlns="">
          <p:sp>
            <p:nvSpPr>
              <p:cNvPr id="293" name="Google Shape;293;p20"/>
              <p:cNvSpPr txBox="1">
                <a:spLocks noRot="1" noChangeAspect="1" noMove="1" noResize="1" noEditPoints="1" noAdjustHandles="1" noChangeArrowheads="1" noChangeShapeType="1" noTextEdit="1"/>
              </p:cNvSpPr>
              <p:nvPr/>
            </p:nvSpPr>
            <p:spPr>
              <a:xfrm>
                <a:off x="390544" y="1607083"/>
                <a:ext cx="8296256" cy="633338"/>
              </a:xfrm>
              <a:prstGeom prst="rect">
                <a:avLst/>
              </a:prstGeom>
              <a:blipFill>
                <a:blip r:embed="rId3"/>
                <a:stretch>
                  <a:fillRect l="-1102" b="-8654"/>
                </a:stretch>
              </a:blipFill>
              <a:ln>
                <a:noFill/>
              </a:ln>
            </p:spPr>
            <p:txBody>
              <a:bodyPr/>
              <a:lstStyle/>
              <a:p>
                <a:r>
                  <a:rPr lang="en-US">
                    <a:noFill/>
                  </a:rPr>
                  <a:t> </a:t>
                </a:r>
              </a:p>
            </p:txBody>
          </p:sp>
        </mc:Fallback>
      </mc:AlternateContent>
      <p:pic>
        <p:nvPicPr>
          <p:cNvPr id="19" name="圖片 18">
            <a:extLst>
              <a:ext uri="{FF2B5EF4-FFF2-40B4-BE49-F238E27FC236}">
                <a16:creationId xmlns:a16="http://schemas.microsoft.com/office/drawing/2014/main" id="{210B4BDB-E990-4A3F-8E93-C25F355488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7071" y="4164019"/>
            <a:ext cx="7623202" cy="1698526"/>
          </a:xfrm>
          <a:prstGeom prst="rect">
            <a:avLst/>
          </a:prstGeom>
        </p:spPr>
      </p:pic>
      <p:pic>
        <p:nvPicPr>
          <p:cNvPr id="11" name="圖片 10">
            <a:extLst>
              <a:ext uri="{FF2B5EF4-FFF2-40B4-BE49-F238E27FC236}">
                <a16:creationId xmlns:a16="http://schemas.microsoft.com/office/drawing/2014/main" id="{F5639D3F-AC65-4EED-8793-A25136567D02}"/>
              </a:ext>
            </a:extLst>
          </p:cNvPr>
          <p:cNvPicPr>
            <a:picLocks noChangeAspect="1"/>
          </p:cNvPicPr>
          <p:nvPr/>
        </p:nvPicPr>
        <p:blipFill>
          <a:blip r:embed="rId5"/>
          <a:stretch>
            <a:fillRect/>
          </a:stretch>
        </p:blipFill>
        <p:spPr>
          <a:xfrm>
            <a:off x="488518" y="2240421"/>
            <a:ext cx="4110063" cy="489600"/>
          </a:xfrm>
          <a:prstGeom prst="rect">
            <a:avLst/>
          </a:prstGeom>
        </p:spPr>
      </p:pic>
      <p:pic>
        <p:nvPicPr>
          <p:cNvPr id="13" name="圖片 12">
            <a:extLst>
              <a:ext uri="{FF2B5EF4-FFF2-40B4-BE49-F238E27FC236}">
                <a16:creationId xmlns:a16="http://schemas.microsoft.com/office/drawing/2014/main" id="{205AAC17-D5C9-4FBA-9230-3E5890601CD5}"/>
              </a:ext>
            </a:extLst>
          </p:cNvPr>
          <p:cNvPicPr>
            <a:picLocks noChangeAspect="1"/>
          </p:cNvPicPr>
          <p:nvPr/>
        </p:nvPicPr>
        <p:blipFill>
          <a:blip r:embed="rId6"/>
          <a:stretch>
            <a:fillRect/>
          </a:stretch>
        </p:blipFill>
        <p:spPr>
          <a:xfrm>
            <a:off x="488518" y="3212795"/>
            <a:ext cx="6246109" cy="489600"/>
          </a:xfrm>
          <a:prstGeom prst="rect">
            <a:avLst/>
          </a:prstGeom>
        </p:spPr>
      </p:pic>
      <p:sp>
        <p:nvSpPr>
          <p:cNvPr id="22" name="Google Shape;293;p20">
            <a:extLst>
              <a:ext uri="{FF2B5EF4-FFF2-40B4-BE49-F238E27FC236}">
                <a16:creationId xmlns:a16="http://schemas.microsoft.com/office/drawing/2014/main" id="{433B72BA-B497-4AE9-A8F9-D84FEEFA88CA}"/>
              </a:ext>
            </a:extLst>
          </p:cNvPr>
          <p:cNvSpPr txBox="1"/>
          <p:nvPr/>
        </p:nvSpPr>
        <p:spPr>
          <a:xfrm>
            <a:off x="387360" y="2751171"/>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Then positions are updated using the calculated velocity</a:t>
            </a: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990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mc:AlternateContent xmlns:mc="http://schemas.openxmlformats.org/markup-compatibility/2006" xmlns:a14="http://schemas.microsoft.com/office/drawing/2010/main">
        <mc:Choice Requires="a14">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Acceleration is then calculated at the new positions. The velocity at </a:t>
                </a:r>
                <a14:m>
                  <m:oMath xmlns:m="http://schemas.openxmlformats.org/officeDocument/2006/math">
                    <m:r>
                      <a:rPr lang="en-US" sz="2400" b="0" i="1" smtClean="0">
                        <a:solidFill>
                          <a:schemeClr val="dk1"/>
                        </a:solidFill>
                        <a:latin typeface="Cambria Math" panose="02040503050406030204" pitchFamily="18" charset="0"/>
                        <a:ea typeface="Arial"/>
                        <a:cs typeface="Arial"/>
                        <a:sym typeface="Arial"/>
                      </a:rPr>
                      <m:t>𝑡</m:t>
                    </m:r>
                    <m:r>
                      <a:rPr lang="en-US" sz="2400" b="0" i="1" smtClean="0">
                        <a:solidFill>
                          <a:schemeClr val="dk1"/>
                        </a:solidFill>
                        <a:latin typeface="Cambria Math" panose="02040503050406030204" pitchFamily="18" charset="0"/>
                        <a:ea typeface="Arial"/>
                        <a:cs typeface="Arial"/>
                        <a:sym typeface="Arial"/>
                      </a:rPr>
                      <m:t>+</m:t>
                    </m:r>
                    <m:r>
                      <m:rPr>
                        <m:sty m:val="p"/>
                      </m:rPr>
                      <a:rPr lang="en-US" sz="2400" b="0" i="0" smtClean="0">
                        <a:solidFill>
                          <a:schemeClr val="dk1"/>
                        </a:solidFill>
                        <a:latin typeface="Cambria Math" panose="02040503050406030204" pitchFamily="18" charset="0"/>
                        <a:ea typeface="Arial"/>
                        <a:cs typeface="Arial"/>
                        <a:sym typeface="Arial"/>
                      </a:rPr>
                      <m:t>Δ</m:t>
                    </m:r>
                    <m:r>
                      <a:rPr lang="en-US" sz="2400" b="0" i="1" smtClean="0">
                        <a:solidFill>
                          <a:schemeClr val="dk1"/>
                        </a:solidFill>
                        <a:latin typeface="Cambria Math" panose="02040503050406030204" pitchFamily="18" charset="0"/>
                        <a:ea typeface="Arial"/>
                        <a:cs typeface="Arial"/>
                        <a:sym typeface="Arial"/>
                      </a:rPr>
                      <m:t>𝑡</m:t>
                    </m:r>
                  </m:oMath>
                </a14:m>
                <a:r>
                  <a:rPr lang="en-US" sz="2400" dirty="0">
                    <a:solidFill>
                      <a:schemeClr val="dk1"/>
                    </a:solidFill>
                    <a:latin typeface="Arial"/>
                    <a:ea typeface="Arial"/>
                    <a:cs typeface="Arial"/>
                    <a:sym typeface="Arial"/>
                  </a:rPr>
                  <a:t> is then calculated from the new </a:t>
                </a:r>
                <a:r>
                  <a:rPr lang="en-US" sz="2400" i="1" dirty="0">
                    <a:solidFill>
                      <a:schemeClr val="dk1"/>
                    </a:solidFill>
                    <a:latin typeface="Arial"/>
                    <a:ea typeface="Arial"/>
                    <a:cs typeface="Arial"/>
                    <a:sym typeface="Arial"/>
                  </a:rPr>
                  <a:t>a</a:t>
                </a:r>
                <a:endParaRPr sz="2400" i="1" dirty="0">
                  <a:solidFill>
                    <a:schemeClr val="dk1"/>
                  </a:solidFill>
                  <a:latin typeface="Arial"/>
                  <a:ea typeface="Arial"/>
                  <a:cs typeface="Arial"/>
                  <a:sym typeface="Arial"/>
                </a:endParaRPr>
              </a:p>
            </p:txBody>
          </p:sp>
        </mc:Choice>
        <mc:Fallback xmlns="">
          <p:sp>
            <p:nvSpPr>
              <p:cNvPr id="290" name="Google Shape;290;p20"/>
              <p:cNvSpPr txBox="1">
                <a:spLocks noRot="1" noChangeAspect="1" noMove="1" noResize="1" noEditPoints="1" noAdjustHandles="1" noChangeArrowheads="1" noChangeShapeType="1" noTextEdit="1"/>
              </p:cNvSpPr>
              <p:nvPr/>
            </p:nvSpPr>
            <p:spPr>
              <a:xfrm>
                <a:off x="390544" y="779664"/>
                <a:ext cx="8296256" cy="830956"/>
              </a:xfrm>
              <a:prstGeom prst="rect">
                <a:avLst/>
              </a:prstGeom>
              <a:blipFill>
                <a:blip r:embed="rId3"/>
                <a:stretch>
                  <a:fillRect l="-1102" t="-5147" r="-1176" b="-16912"/>
                </a:stretch>
              </a:blipFill>
              <a:ln>
                <a:noFill/>
              </a:ln>
            </p:spPr>
            <p:txBody>
              <a:bodyPr/>
              <a:lstStyle/>
              <a:p>
                <a:r>
                  <a:rPr lang="en-US">
                    <a:noFill/>
                  </a:rPr>
                  <a:t> </a:t>
                </a:r>
              </a:p>
            </p:txBody>
          </p:sp>
        </mc:Fallback>
      </mc:AlternateContent>
      <p:pic>
        <p:nvPicPr>
          <p:cNvPr id="2" name="圖片 1">
            <a:extLst>
              <a:ext uri="{FF2B5EF4-FFF2-40B4-BE49-F238E27FC236}">
                <a16:creationId xmlns:a16="http://schemas.microsoft.com/office/drawing/2014/main" id="{C5A96640-B4BE-4269-A6A0-8B8C340BC055}"/>
              </a:ext>
            </a:extLst>
          </p:cNvPr>
          <p:cNvPicPr>
            <a:picLocks noChangeAspect="1"/>
          </p:cNvPicPr>
          <p:nvPr/>
        </p:nvPicPr>
        <p:blipFill>
          <a:blip r:embed="rId4"/>
          <a:stretch>
            <a:fillRect/>
          </a:stretch>
        </p:blipFill>
        <p:spPr>
          <a:xfrm>
            <a:off x="488518" y="1621001"/>
            <a:ext cx="6706036" cy="489600"/>
          </a:xfrm>
          <a:prstGeom prst="rect">
            <a:avLst/>
          </a:prstGeom>
        </p:spPr>
      </p:pic>
      <p:sp>
        <p:nvSpPr>
          <p:cNvPr id="14" name="Google Shape;293;p20">
            <a:extLst>
              <a:ext uri="{FF2B5EF4-FFF2-40B4-BE49-F238E27FC236}">
                <a16:creationId xmlns:a16="http://schemas.microsoft.com/office/drawing/2014/main" id="{775BDC78-C566-4F00-8CAF-650475933798}"/>
              </a:ext>
            </a:extLst>
          </p:cNvPr>
          <p:cNvSpPr txBox="1"/>
          <p:nvPr/>
        </p:nvSpPr>
        <p:spPr>
          <a:xfrm>
            <a:off x="390544" y="2127195"/>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ltLang="zh-TW" sz="2400" dirty="0">
                <a:solidFill>
                  <a:schemeClr val="dk1"/>
                </a:solidFill>
                <a:latin typeface="Arial"/>
                <a:ea typeface="Arial"/>
                <a:cs typeface="Arial"/>
                <a:sym typeface="Arial"/>
              </a:rPr>
              <a:t>This is called </a:t>
            </a:r>
            <a:r>
              <a:rPr lang="en-US" altLang="zh-TW" sz="2400" b="1" dirty="0">
                <a:solidFill>
                  <a:schemeClr val="dk1"/>
                </a:solidFill>
                <a:latin typeface="Arial"/>
                <a:ea typeface="Arial"/>
                <a:cs typeface="Arial"/>
                <a:sym typeface="Arial"/>
              </a:rPr>
              <a:t>Velocity </a:t>
            </a:r>
            <a:r>
              <a:rPr lang="en-US" altLang="zh-TW" sz="2400" b="1" dirty="0" err="1">
                <a:solidFill>
                  <a:schemeClr val="dk1"/>
                </a:solidFill>
                <a:latin typeface="Arial"/>
                <a:ea typeface="Arial"/>
                <a:cs typeface="Arial"/>
                <a:sym typeface="Arial"/>
              </a:rPr>
              <a:t>Verlet</a:t>
            </a:r>
            <a:r>
              <a:rPr lang="en-US" altLang="zh-TW" sz="2400" b="1" dirty="0">
                <a:solidFill>
                  <a:schemeClr val="dk1"/>
                </a:solidFill>
                <a:latin typeface="Arial"/>
                <a:ea typeface="Arial"/>
                <a:cs typeface="Arial"/>
                <a:sym typeface="Arial"/>
              </a:rPr>
              <a:t> (VV) integrator</a:t>
            </a:r>
            <a:endParaRPr sz="2400" b="1" dirty="0">
              <a:solidFill>
                <a:schemeClr val="dk1"/>
              </a:solidFill>
              <a:latin typeface="Arial"/>
              <a:ea typeface="Arial"/>
              <a:cs typeface="Arial"/>
              <a:sym typeface="Arial"/>
            </a:endParaRPr>
          </a:p>
        </p:txBody>
      </p:sp>
      <p:pic>
        <p:nvPicPr>
          <p:cNvPr id="15" name="圖片 14">
            <a:extLst>
              <a:ext uri="{FF2B5EF4-FFF2-40B4-BE49-F238E27FC236}">
                <a16:creationId xmlns:a16="http://schemas.microsoft.com/office/drawing/2014/main" id="{DD0FD1D5-F879-40AC-AEF8-7A4D9D7A7B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7071" y="4164019"/>
            <a:ext cx="7623202" cy="1698526"/>
          </a:xfrm>
          <a:prstGeom prst="rect">
            <a:avLst/>
          </a:prstGeom>
        </p:spPr>
      </p:pic>
    </p:spTree>
    <p:extLst>
      <p:ext uri="{BB962C8B-B14F-4D97-AF65-F5344CB8AC3E}">
        <p14:creationId xmlns:p14="http://schemas.microsoft.com/office/powerpoint/2010/main" val="292157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AA690-2A70-4FB3-8F2E-6F2A998EE0BB}"/>
              </a:ext>
            </a:extLst>
          </p:cNvPr>
          <p:cNvSpPr>
            <a:spLocks noGrp="1"/>
          </p:cNvSpPr>
          <p:nvPr>
            <p:ph type="title"/>
          </p:nvPr>
        </p:nvSpPr>
        <p:spPr/>
        <p:txBody>
          <a:bodyPr/>
          <a:lstStyle/>
          <a:p>
            <a:r>
              <a:rPr lang="en-US" dirty="0"/>
              <a:t>Nobel Prize in Chem 2013</a:t>
            </a:r>
          </a:p>
        </p:txBody>
      </p:sp>
      <p:sp>
        <p:nvSpPr>
          <p:cNvPr id="3" name="內容版面配置區 2">
            <a:extLst>
              <a:ext uri="{FF2B5EF4-FFF2-40B4-BE49-F238E27FC236}">
                <a16:creationId xmlns:a16="http://schemas.microsoft.com/office/drawing/2014/main" id="{7011589C-9295-4E30-873F-26C6AC5C4347}"/>
              </a:ext>
            </a:extLst>
          </p:cNvPr>
          <p:cNvSpPr>
            <a:spLocks noGrp="1"/>
          </p:cNvSpPr>
          <p:nvPr>
            <p:ph idx="1"/>
          </p:nvPr>
        </p:nvSpPr>
        <p:spPr/>
        <p:txBody>
          <a:bodyPr/>
          <a:lstStyle/>
          <a:p>
            <a:pPr algn="l" fontAlgn="base">
              <a:buFont typeface="Arial" panose="020B0604020202020204" pitchFamily="34" charset="0"/>
              <a:buChar char="•"/>
            </a:pPr>
            <a:r>
              <a:rPr lang="en-US" b="0" i="0" dirty="0">
                <a:effectLst/>
                <a:latin typeface="+mj-lt"/>
              </a:rPr>
              <a:t>Prize motivation: “for the development of multiscale models for complex chemical systems”</a:t>
            </a:r>
          </a:p>
          <a:p>
            <a:pPr marL="0" indent="0">
              <a:buNone/>
            </a:pPr>
            <a:endParaRPr lang="en-US" dirty="0"/>
          </a:p>
        </p:txBody>
      </p:sp>
      <p:sp>
        <p:nvSpPr>
          <p:cNvPr id="4" name="投影片編號版面配置區 3">
            <a:extLst>
              <a:ext uri="{FF2B5EF4-FFF2-40B4-BE49-F238E27FC236}">
                <a16:creationId xmlns:a16="http://schemas.microsoft.com/office/drawing/2014/main" id="{65BD9ECB-CA3B-420B-8510-1DB794C41F87}"/>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a:extLst>
              <a:ext uri="{FF2B5EF4-FFF2-40B4-BE49-F238E27FC236}">
                <a16:creationId xmlns:a16="http://schemas.microsoft.com/office/drawing/2014/main" id="{266DF901-D1E6-4C10-ADEB-3EB5A204F39D}"/>
              </a:ext>
            </a:extLst>
          </p:cNvPr>
          <p:cNvPicPr>
            <a:picLocks noChangeAspect="1"/>
          </p:cNvPicPr>
          <p:nvPr/>
        </p:nvPicPr>
        <p:blipFill>
          <a:blip r:embed="rId2"/>
          <a:stretch>
            <a:fillRect/>
          </a:stretch>
        </p:blipFill>
        <p:spPr>
          <a:xfrm>
            <a:off x="6883879" y="3584274"/>
            <a:ext cx="1802921" cy="2704382"/>
          </a:xfrm>
          <a:prstGeom prst="rect">
            <a:avLst/>
          </a:prstGeom>
        </p:spPr>
      </p:pic>
      <p:pic>
        <p:nvPicPr>
          <p:cNvPr id="6" name="圖片 5">
            <a:extLst>
              <a:ext uri="{FF2B5EF4-FFF2-40B4-BE49-F238E27FC236}">
                <a16:creationId xmlns:a16="http://schemas.microsoft.com/office/drawing/2014/main" id="{86DD7983-FB57-48AD-971D-7C4B699F8CA8}"/>
              </a:ext>
            </a:extLst>
          </p:cNvPr>
          <p:cNvPicPr>
            <a:picLocks noChangeAspect="1"/>
          </p:cNvPicPr>
          <p:nvPr/>
        </p:nvPicPr>
        <p:blipFill>
          <a:blip r:embed="rId3"/>
          <a:stretch>
            <a:fillRect/>
          </a:stretch>
        </p:blipFill>
        <p:spPr>
          <a:xfrm>
            <a:off x="4572000" y="3584274"/>
            <a:ext cx="1802921" cy="2704382"/>
          </a:xfrm>
          <a:prstGeom prst="rect">
            <a:avLst/>
          </a:prstGeom>
        </p:spPr>
      </p:pic>
      <p:sp>
        <p:nvSpPr>
          <p:cNvPr id="9" name="文字方塊 8">
            <a:extLst>
              <a:ext uri="{FF2B5EF4-FFF2-40B4-BE49-F238E27FC236}">
                <a16:creationId xmlns:a16="http://schemas.microsoft.com/office/drawing/2014/main" id="{8FCB940A-DEF8-4319-9582-198A053A5689}"/>
              </a:ext>
            </a:extLst>
          </p:cNvPr>
          <p:cNvSpPr txBox="1"/>
          <p:nvPr/>
        </p:nvSpPr>
        <p:spPr>
          <a:xfrm>
            <a:off x="4330460" y="3042893"/>
            <a:ext cx="2286000" cy="461665"/>
          </a:xfrm>
          <a:prstGeom prst="rect">
            <a:avLst/>
          </a:prstGeom>
          <a:noFill/>
        </p:spPr>
        <p:txBody>
          <a:bodyPr wrap="square">
            <a:spAutoFit/>
          </a:bodyPr>
          <a:lstStyle/>
          <a:p>
            <a:r>
              <a:rPr lang="en-US" sz="2400" b="0" i="0" dirty="0" err="1">
                <a:effectLst/>
                <a:latin typeface="+mj-lt"/>
              </a:rPr>
              <a:t>Arieh</a:t>
            </a:r>
            <a:r>
              <a:rPr lang="en-US" sz="2400" b="0" i="0" dirty="0">
                <a:effectLst/>
                <a:latin typeface="+mj-lt"/>
              </a:rPr>
              <a:t> </a:t>
            </a:r>
            <a:r>
              <a:rPr lang="en-US" sz="2400" b="0" i="0" dirty="0" err="1">
                <a:effectLst/>
                <a:latin typeface="+mj-lt"/>
              </a:rPr>
              <a:t>Warshel</a:t>
            </a:r>
            <a:endParaRPr lang="en-US" sz="2400" dirty="0">
              <a:latin typeface="+mj-lt"/>
            </a:endParaRPr>
          </a:p>
        </p:txBody>
      </p:sp>
      <p:sp>
        <p:nvSpPr>
          <p:cNvPr id="11" name="文字方塊 10">
            <a:extLst>
              <a:ext uri="{FF2B5EF4-FFF2-40B4-BE49-F238E27FC236}">
                <a16:creationId xmlns:a16="http://schemas.microsoft.com/office/drawing/2014/main" id="{6E1EC8B1-51BC-4026-8957-EEE2799C9CEA}"/>
              </a:ext>
            </a:extLst>
          </p:cNvPr>
          <p:cNvSpPr txBox="1"/>
          <p:nvPr/>
        </p:nvSpPr>
        <p:spPr>
          <a:xfrm>
            <a:off x="6719694" y="3042892"/>
            <a:ext cx="2131289" cy="461665"/>
          </a:xfrm>
          <a:prstGeom prst="rect">
            <a:avLst/>
          </a:prstGeom>
          <a:noFill/>
        </p:spPr>
        <p:txBody>
          <a:bodyPr wrap="square">
            <a:spAutoFit/>
          </a:bodyPr>
          <a:lstStyle/>
          <a:p>
            <a:r>
              <a:rPr lang="en-US" sz="2400" b="0" i="0" dirty="0">
                <a:effectLst/>
                <a:latin typeface="+mj-lt"/>
              </a:rPr>
              <a:t>Michael Levitt</a:t>
            </a:r>
            <a:endParaRPr lang="en-US" sz="2400" dirty="0">
              <a:latin typeface="+mj-lt"/>
            </a:endParaRPr>
          </a:p>
        </p:txBody>
      </p:sp>
      <p:pic>
        <p:nvPicPr>
          <p:cNvPr id="10" name="圖片 9">
            <a:extLst>
              <a:ext uri="{FF2B5EF4-FFF2-40B4-BE49-F238E27FC236}">
                <a16:creationId xmlns:a16="http://schemas.microsoft.com/office/drawing/2014/main" id="{8F5513EC-2F39-4814-8BF5-C3DCA28275F7}"/>
              </a:ext>
            </a:extLst>
          </p:cNvPr>
          <p:cNvPicPr>
            <a:picLocks noChangeAspect="1"/>
          </p:cNvPicPr>
          <p:nvPr/>
        </p:nvPicPr>
        <p:blipFill>
          <a:blip r:embed="rId4"/>
          <a:stretch>
            <a:fillRect/>
          </a:stretch>
        </p:blipFill>
        <p:spPr>
          <a:xfrm>
            <a:off x="2260121" y="3584274"/>
            <a:ext cx="1802921" cy="2704382"/>
          </a:xfrm>
          <a:prstGeom prst="rect">
            <a:avLst/>
          </a:prstGeom>
        </p:spPr>
      </p:pic>
      <p:sp>
        <p:nvSpPr>
          <p:cNvPr id="14" name="文字方塊 13">
            <a:extLst>
              <a:ext uri="{FF2B5EF4-FFF2-40B4-BE49-F238E27FC236}">
                <a16:creationId xmlns:a16="http://schemas.microsoft.com/office/drawing/2014/main" id="{18102513-E44D-460F-A628-869A08E4BFFF}"/>
              </a:ext>
            </a:extLst>
          </p:cNvPr>
          <p:cNvSpPr txBox="1"/>
          <p:nvPr/>
        </p:nvSpPr>
        <p:spPr>
          <a:xfrm>
            <a:off x="2018581" y="3046022"/>
            <a:ext cx="2286000" cy="461665"/>
          </a:xfrm>
          <a:prstGeom prst="rect">
            <a:avLst/>
          </a:prstGeom>
          <a:noFill/>
        </p:spPr>
        <p:txBody>
          <a:bodyPr wrap="square">
            <a:spAutoFit/>
          </a:bodyPr>
          <a:lstStyle/>
          <a:p>
            <a:r>
              <a:rPr lang="en-US" sz="2400" b="0" i="0" dirty="0">
                <a:effectLst/>
                <a:latin typeface="+mj-lt"/>
              </a:rPr>
              <a:t>Martin Karplus</a:t>
            </a:r>
            <a:endParaRPr lang="en-US" sz="2400" dirty="0">
              <a:latin typeface="+mj-lt"/>
            </a:endParaRPr>
          </a:p>
        </p:txBody>
      </p:sp>
    </p:spTree>
    <p:extLst>
      <p:ext uri="{BB962C8B-B14F-4D97-AF65-F5344CB8AC3E}">
        <p14:creationId xmlns:p14="http://schemas.microsoft.com/office/powerpoint/2010/main" val="201014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mc:AlternateContent xmlns:mc="http://schemas.openxmlformats.org/markup-compatibility/2006" xmlns:a14="http://schemas.microsoft.com/office/drawing/2010/main">
        <mc:Choice Requires="a14">
          <p:sp>
            <p:nvSpPr>
              <p:cNvPr id="290" name="Google Shape;290;p20"/>
              <p:cNvSpPr txBox="1"/>
              <p:nvPr/>
            </p:nvSpPr>
            <p:spPr>
              <a:xfrm>
                <a:off x="390544" y="779664"/>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Arial"/>
                    <a:ea typeface="Arial"/>
                    <a:cs typeface="Arial"/>
                    <a:sym typeface="Arial"/>
                  </a:rPr>
                  <a:t>Leap-frog </a:t>
                </a:r>
                <a:r>
                  <a:rPr lang="en-US" sz="2400" b="1" dirty="0" err="1">
                    <a:solidFill>
                      <a:schemeClr val="dk1"/>
                    </a:solidFill>
                    <a:latin typeface="Arial"/>
                    <a:ea typeface="Arial"/>
                    <a:cs typeface="Arial"/>
                    <a:sym typeface="Arial"/>
                  </a:rPr>
                  <a:t>Verlet</a:t>
                </a:r>
                <a:r>
                  <a:rPr lang="en-US" sz="2400" b="1" dirty="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is similar to VV with the difference that the “mid-step” velocity updates at integer time steps </a:t>
                </a:r>
                <a14:m>
                  <m:oMath xmlns:m="http://schemas.openxmlformats.org/officeDocument/2006/math">
                    <m:r>
                      <m:rPr>
                        <m:sty m:val="p"/>
                      </m:rPr>
                      <a:rPr lang="en-US" sz="2400" b="0" i="0" smtClean="0">
                        <a:solidFill>
                          <a:schemeClr val="dk1"/>
                        </a:solidFill>
                        <a:latin typeface="Cambria Math" panose="02040503050406030204" pitchFamily="18" charset="0"/>
                        <a:ea typeface="Arial"/>
                        <a:cs typeface="Arial"/>
                        <a:sym typeface="Arial"/>
                      </a:rPr>
                      <m:t>Δ</m:t>
                    </m:r>
                    <m:r>
                      <a:rPr lang="en-US" sz="2400" b="0" i="1" smtClean="0">
                        <a:solidFill>
                          <a:schemeClr val="dk1"/>
                        </a:solidFill>
                        <a:latin typeface="Cambria Math" panose="02040503050406030204" pitchFamily="18" charset="0"/>
                        <a:ea typeface="Arial"/>
                        <a:cs typeface="Arial"/>
                        <a:sym typeface="Arial"/>
                      </a:rPr>
                      <m:t>𝑡</m:t>
                    </m:r>
                  </m:oMath>
                </a14:m>
                <a:r>
                  <a:rPr lang="en-US" sz="2400" dirty="0">
                    <a:solidFill>
                      <a:schemeClr val="dk1"/>
                    </a:solidFill>
                    <a:latin typeface="Arial"/>
                    <a:ea typeface="Arial"/>
                    <a:cs typeface="Arial"/>
                    <a:sym typeface="Arial"/>
                  </a:rPr>
                  <a:t>  </a:t>
                </a:r>
                <a:endParaRPr sz="2400" dirty="0">
                  <a:solidFill>
                    <a:schemeClr val="dk1"/>
                  </a:solidFill>
                  <a:latin typeface="Arial"/>
                  <a:ea typeface="Arial"/>
                  <a:cs typeface="Arial"/>
                  <a:sym typeface="Arial"/>
                </a:endParaRPr>
              </a:p>
            </p:txBody>
          </p:sp>
        </mc:Choice>
        <mc:Fallback xmlns="">
          <p:sp>
            <p:nvSpPr>
              <p:cNvPr id="290" name="Google Shape;290;p20"/>
              <p:cNvSpPr txBox="1">
                <a:spLocks noRot="1" noChangeAspect="1" noMove="1" noResize="1" noEditPoints="1" noAdjustHandles="1" noChangeArrowheads="1" noChangeShapeType="1" noTextEdit="1"/>
              </p:cNvSpPr>
              <p:nvPr/>
            </p:nvSpPr>
            <p:spPr>
              <a:xfrm>
                <a:off x="390544" y="779664"/>
                <a:ext cx="8296256" cy="830956"/>
              </a:xfrm>
              <a:prstGeom prst="rect">
                <a:avLst/>
              </a:prstGeom>
              <a:blipFill>
                <a:blip r:embed="rId3"/>
                <a:stretch>
                  <a:fillRect l="-1102" t="-5147" r="-1176" b="-16912"/>
                </a:stretch>
              </a:blipFill>
              <a:ln>
                <a:noFill/>
              </a:ln>
            </p:spPr>
            <p:txBody>
              <a:bodyPr/>
              <a:lstStyle/>
              <a:p>
                <a:r>
                  <a:rPr lang="en-US">
                    <a:noFill/>
                  </a:rPr>
                  <a:t> </a:t>
                </a:r>
              </a:p>
            </p:txBody>
          </p:sp>
        </mc:Fallback>
      </mc:AlternateContent>
      <p:pic>
        <p:nvPicPr>
          <p:cNvPr id="10" name="圖片 9">
            <a:extLst>
              <a:ext uri="{FF2B5EF4-FFF2-40B4-BE49-F238E27FC236}">
                <a16:creationId xmlns:a16="http://schemas.microsoft.com/office/drawing/2014/main" id="{CC4AB94C-034B-4C7D-B435-B0980BEAF4FB}"/>
              </a:ext>
            </a:extLst>
          </p:cNvPr>
          <p:cNvPicPr>
            <a:picLocks noChangeAspect="1"/>
          </p:cNvPicPr>
          <p:nvPr/>
        </p:nvPicPr>
        <p:blipFill>
          <a:blip r:embed="rId4"/>
          <a:stretch>
            <a:fillRect/>
          </a:stretch>
        </p:blipFill>
        <p:spPr>
          <a:xfrm>
            <a:off x="488518" y="1610620"/>
            <a:ext cx="4820677" cy="489600"/>
          </a:xfrm>
          <a:prstGeom prst="rect">
            <a:avLst/>
          </a:prstGeom>
        </p:spPr>
      </p:pic>
      <p:pic>
        <p:nvPicPr>
          <p:cNvPr id="5" name="圖片 4">
            <a:extLst>
              <a:ext uri="{FF2B5EF4-FFF2-40B4-BE49-F238E27FC236}">
                <a16:creationId xmlns:a16="http://schemas.microsoft.com/office/drawing/2014/main" id="{A11DFDFE-B1DB-4BC9-94FB-357E5AE3008E}"/>
              </a:ext>
            </a:extLst>
          </p:cNvPr>
          <p:cNvPicPr>
            <a:picLocks noChangeAspect="1"/>
          </p:cNvPicPr>
          <p:nvPr/>
        </p:nvPicPr>
        <p:blipFill>
          <a:blip r:embed="rId5"/>
          <a:stretch>
            <a:fillRect/>
          </a:stretch>
        </p:blipFill>
        <p:spPr>
          <a:xfrm>
            <a:off x="488517" y="2569790"/>
            <a:ext cx="5329646" cy="489600"/>
          </a:xfrm>
          <a:prstGeom prst="rect">
            <a:avLst/>
          </a:prstGeom>
        </p:spPr>
      </p:pic>
      <p:sp>
        <p:nvSpPr>
          <p:cNvPr id="13" name="Google Shape;293;p20">
            <a:extLst>
              <a:ext uri="{FF2B5EF4-FFF2-40B4-BE49-F238E27FC236}">
                <a16:creationId xmlns:a16="http://schemas.microsoft.com/office/drawing/2014/main" id="{02B45A65-C0EF-443C-B553-C423D66464EB}"/>
              </a:ext>
            </a:extLst>
          </p:cNvPr>
          <p:cNvSpPr txBox="1"/>
          <p:nvPr/>
        </p:nvSpPr>
        <p:spPr>
          <a:xfrm>
            <a:off x="387360" y="2095273"/>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Positions are similarly updated from the calculated velocity</a:t>
            </a:r>
            <a:endParaRPr sz="2400" dirty="0">
              <a:solidFill>
                <a:schemeClr val="dk1"/>
              </a:solidFill>
              <a:latin typeface="Arial"/>
              <a:ea typeface="Arial"/>
              <a:cs typeface="Arial"/>
              <a:sym typeface="Arial"/>
            </a:endParaRPr>
          </a:p>
        </p:txBody>
      </p:sp>
      <p:pic>
        <p:nvPicPr>
          <p:cNvPr id="6" name="圖片 5">
            <a:extLst>
              <a:ext uri="{FF2B5EF4-FFF2-40B4-BE49-F238E27FC236}">
                <a16:creationId xmlns:a16="http://schemas.microsoft.com/office/drawing/2014/main" id="{BC5F2BAB-9790-42EB-943C-073F33DB9E53}"/>
              </a:ext>
            </a:extLst>
          </p:cNvPr>
          <p:cNvPicPr>
            <a:picLocks noChangeAspect="1"/>
          </p:cNvPicPr>
          <p:nvPr/>
        </p:nvPicPr>
        <p:blipFill>
          <a:blip r:embed="rId6"/>
          <a:stretch>
            <a:fillRect/>
          </a:stretch>
        </p:blipFill>
        <p:spPr>
          <a:xfrm>
            <a:off x="530269" y="3912672"/>
            <a:ext cx="4879932" cy="766847"/>
          </a:xfrm>
          <a:prstGeom prst="rect">
            <a:avLst/>
          </a:prstGeom>
        </p:spPr>
      </p:pic>
      <p:sp>
        <p:nvSpPr>
          <p:cNvPr id="15" name="Google Shape;293;p20">
            <a:extLst>
              <a:ext uri="{FF2B5EF4-FFF2-40B4-BE49-F238E27FC236}">
                <a16:creationId xmlns:a16="http://schemas.microsoft.com/office/drawing/2014/main" id="{C10BDABB-974B-4AFC-A28E-33B3D3308169}"/>
              </a:ext>
            </a:extLst>
          </p:cNvPr>
          <p:cNvSpPr txBox="1"/>
          <p:nvPr/>
        </p:nvSpPr>
        <p:spPr>
          <a:xfrm>
            <a:off x="387360" y="3077276"/>
            <a:ext cx="8296256" cy="8309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Current velocity is only calculated on demand using central difference.</a:t>
            </a:r>
            <a:endParaRPr sz="2400" dirty="0">
              <a:solidFill>
                <a:schemeClr val="dk1"/>
              </a:solidFill>
              <a:latin typeface="Arial"/>
              <a:ea typeface="Arial"/>
              <a:cs typeface="Arial"/>
              <a:sym typeface="Arial"/>
            </a:endParaRPr>
          </a:p>
        </p:txBody>
      </p:sp>
      <p:pic>
        <p:nvPicPr>
          <p:cNvPr id="7" name="圖片 6">
            <a:extLst>
              <a:ext uri="{FF2B5EF4-FFF2-40B4-BE49-F238E27FC236}">
                <a16:creationId xmlns:a16="http://schemas.microsoft.com/office/drawing/2014/main" id="{E0AAB67C-DBC8-4A8C-832B-1B17B529C6BB}"/>
              </a:ext>
            </a:extLst>
          </p:cNvPr>
          <p:cNvPicPr>
            <a:picLocks noChangeAspect="1"/>
          </p:cNvPicPr>
          <p:nvPr/>
        </p:nvPicPr>
        <p:blipFill>
          <a:blip r:embed="rId7"/>
          <a:stretch>
            <a:fillRect/>
          </a:stretch>
        </p:blipFill>
        <p:spPr>
          <a:xfrm>
            <a:off x="740569" y="4830438"/>
            <a:ext cx="7589837" cy="1730699"/>
          </a:xfrm>
          <a:prstGeom prst="rect">
            <a:avLst/>
          </a:prstGeom>
        </p:spPr>
      </p:pic>
    </p:spTree>
    <p:extLst>
      <p:ext uri="{BB962C8B-B14F-4D97-AF65-F5344CB8AC3E}">
        <p14:creationId xmlns:p14="http://schemas.microsoft.com/office/powerpoint/2010/main" val="126026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40016" y="0"/>
            <a:ext cx="6003984" cy="6516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0"/>
              </a:spcBef>
              <a:spcAft>
                <a:spcPts val="0"/>
              </a:spcAft>
              <a:buClr>
                <a:schemeClr val="dk1"/>
              </a:buClr>
              <a:buSzPts val="3200"/>
              <a:buFont typeface="Arial"/>
              <a:buNone/>
            </a:pPr>
            <a:r>
              <a:rPr lang="en-US" altLang="zh-TW" dirty="0"/>
              <a:t>Classical molecular dynamics</a:t>
            </a:r>
            <a:endParaRPr dirty="0"/>
          </a:p>
        </p:txBody>
      </p:sp>
      <p:sp>
        <p:nvSpPr>
          <p:cNvPr id="289" name="Google Shape;289;p20"/>
          <p:cNvSpPr txBox="1">
            <a:spLocks noGrp="1"/>
          </p:cNvSpPr>
          <p:nvPr>
            <p:ph type="sldNum" idx="12"/>
          </p:nvPr>
        </p:nvSpPr>
        <p:spPr>
          <a:xfrm>
            <a:off x="7974492" y="6400800"/>
            <a:ext cx="712308" cy="32067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0" name="Google Shape;290;p20"/>
          <p:cNvSpPr txBox="1"/>
          <p:nvPr/>
        </p:nvSpPr>
        <p:spPr>
          <a:xfrm>
            <a:off x="390544" y="779664"/>
            <a:ext cx="8296256" cy="4616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The whole classical MD workflow is then:</a:t>
            </a:r>
            <a:endParaRPr sz="2400" dirty="0">
              <a:solidFill>
                <a:schemeClr val="dk1"/>
              </a:solidFill>
              <a:latin typeface="Arial"/>
              <a:ea typeface="Arial"/>
              <a:cs typeface="Arial"/>
              <a:sym typeface="Arial"/>
            </a:endParaRPr>
          </a:p>
        </p:txBody>
      </p:sp>
      <p:pic>
        <p:nvPicPr>
          <p:cNvPr id="2" name="圖片 1">
            <a:extLst>
              <a:ext uri="{FF2B5EF4-FFF2-40B4-BE49-F238E27FC236}">
                <a16:creationId xmlns:a16="http://schemas.microsoft.com/office/drawing/2014/main" id="{977D45FD-24F4-486C-8641-745C9598FFCA}"/>
              </a:ext>
            </a:extLst>
          </p:cNvPr>
          <p:cNvPicPr>
            <a:picLocks noChangeAspect="1"/>
          </p:cNvPicPr>
          <p:nvPr/>
        </p:nvPicPr>
        <p:blipFill>
          <a:blip r:embed="rId3"/>
          <a:stretch>
            <a:fillRect/>
          </a:stretch>
        </p:blipFill>
        <p:spPr>
          <a:xfrm>
            <a:off x="2174875" y="1283091"/>
            <a:ext cx="4721225" cy="5278047"/>
          </a:xfrm>
          <a:prstGeom prst="rect">
            <a:avLst/>
          </a:prstGeom>
        </p:spPr>
      </p:pic>
    </p:spTree>
    <p:extLst>
      <p:ext uri="{BB962C8B-B14F-4D97-AF65-F5344CB8AC3E}">
        <p14:creationId xmlns:p14="http://schemas.microsoft.com/office/powerpoint/2010/main" val="3954479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p:txBody>
          <a:bodyPr>
            <a:normAutofit fontScale="92500" lnSpcReduction="20000"/>
          </a:bodyPr>
          <a:lstStyle/>
          <a:p>
            <a:pPr marL="457200" indent="-457200">
              <a:buFont typeface="+mj-lt"/>
              <a:buAutoNum type="arabicPeriod"/>
            </a:pPr>
            <a:r>
              <a:rPr lang="en-US" altLang="zh-TW" dirty="0"/>
              <a:t>Go to Exercise2</a:t>
            </a:r>
          </a:p>
          <a:p>
            <a:pPr marL="457200" indent="-457200">
              <a:buFont typeface="+mj-lt"/>
              <a:buAutoNum type="arabicPeriod"/>
            </a:pPr>
            <a:r>
              <a:rPr lang="en-US" altLang="zh-TW" dirty="0"/>
              <a:t>Copy over </a:t>
            </a:r>
            <a:r>
              <a:rPr lang="en-US" dirty="0"/>
              <a:t>1MK5_nowater_</a:t>
            </a:r>
            <a:r>
              <a:rPr lang="en-US" altLang="zh-TW" dirty="0"/>
              <a:t>nolig</a:t>
            </a:r>
            <a:r>
              <a:rPr lang="en-US" dirty="0"/>
              <a:t>.pdb</a:t>
            </a:r>
            <a:r>
              <a:rPr lang="en-US" altLang="zh-TW" dirty="0"/>
              <a:t>, charmm36-jul2021.ff</a:t>
            </a:r>
          </a:p>
          <a:p>
            <a:pPr marL="457200" indent="-457200">
              <a:buFont typeface="+mj-lt"/>
              <a:buAutoNum type="arabicPeriod"/>
            </a:pPr>
            <a:r>
              <a:rPr lang="en-US" altLang="zh-TW" dirty="0" err="1"/>
              <a:t>gmx</a:t>
            </a:r>
            <a:r>
              <a:rPr lang="en-US" altLang="zh-TW" dirty="0"/>
              <a:t> </a:t>
            </a:r>
            <a:r>
              <a:rPr lang="en-US" altLang="zh-TW" dirty="0" err="1"/>
              <a:t>editconf</a:t>
            </a:r>
            <a:r>
              <a:rPr lang="en-US" altLang="zh-TW" dirty="0"/>
              <a:t> -f lig.pdb -o </a:t>
            </a:r>
            <a:r>
              <a:rPr lang="en-US" altLang="zh-TW" dirty="0" err="1"/>
              <a:t>lig.gro</a:t>
            </a:r>
            <a:endParaRPr lang="en-US" altLang="zh-TW" dirty="0"/>
          </a:p>
          <a:p>
            <a:pPr marL="457200" indent="-457200">
              <a:buFont typeface="+mj-lt"/>
              <a:buAutoNum type="arabicPeriod"/>
            </a:pPr>
            <a:r>
              <a:rPr lang="en-US" dirty="0" err="1"/>
              <a:t>gmx</a:t>
            </a:r>
            <a:r>
              <a:rPr lang="en-US" dirty="0"/>
              <a:t> pdb2gmx -f 1MK5_nowater_</a:t>
            </a:r>
            <a:r>
              <a:rPr lang="en-US" altLang="zh-TW" dirty="0"/>
              <a:t>nolig</a:t>
            </a:r>
            <a:r>
              <a:rPr lang="en-US" dirty="0"/>
              <a:t>.pdb -water </a:t>
            </a:r>
            <a:r>
              <a:rPr lang="en-US" dirty="0" err="1"/>
              <a:t>spce</a:t>
            </a:r>
            <a:r>
              <a:rPr lang="en-US" dirty="0"/>
              <a:t> -</a:t>
            </a:r>
            <a:r>
              <a:rPr lang="en-US" dirty="0" err="1"/>
              <a:t>ignh</a:t>
            </a:r>
            <a:r>
              <a:rPr lang="en-US" dirty="0"/>
              <a:t> -o 1mk5-lig.gro </a:t>
            </a:r>
          </a:p>
          <a:p>
            <a:pPr marL="400050" lvl="1" indent="0">
              <a:buNone/>
            </a:pPr>
            <a:r>
              <a:rPr lang="en-US" altLang="zh-TW" dirty="0"/>
              <a:t>1</a:t>
            </a:r>
          </a:p>
          <a:p>
            <a:pPr marL="457200" indent="-457200">
              <a:buFont typeface="+mj-lt"/>
              <a:buAutoNum type="arabicPeriod"/>
            </a:pPr>
            <a:r>
              <a:rPr lang="en-US" altLang="zh-TW" dirty="0"/>
              <a:t>Save the last line of 1mk5.gro somewhere (write down, a file, or however you like)</a:t>
            </a:r>
          </a:p>
          <a:p>
            <a:pPr marL="457200" indent="-457200">
              <a:buFont typeface="+mj-lt"/>
              <a:buAutoNum type="arabicPeriod"/>
            </a:pPr>
            <a:r>
              <a:rPr lang="en-US" altLang="zh-TW" dirty="0"/>
              <a:t>Remove the last line of 1mk5-lig.gro</a:t>
            </a:r>
          </a:p>
          <a:p>
            <a:pPr marL="457200" indent="-457200">
              <a:buFont typeface="+mj-lt"/>
              <a:buAutoNum type="arabicPeriod"/>
            </a:pPr>
            <a:r>
              <a:rPr lang="en-US" altLang="zh-TW" dirty="0"/>
              <a:t>Add </a:t>
            </a:r>
            <a:r>
              <a:rPr lang="en-US" altLang="zh-TW" dirty="0" err="1"/>
              <a:t>lig</a:t>
            </a:r>
            <a:r>
              <a:rPr lang="en-US" altLang="zh-TW" dirty="0"/>
              <a:t> coordinates to 1mk5-lig.gro by:</a:t>
            </a:r>
          </a:p>
          <a:p>
            <a:pPr marL="400050" lvl="1" indent="0">
              <a:buNone/>
            </a:pPr>
            <a:r>
              <a:rPr lang="en-US" altLang="zh-TW" dirty="0"/>
              <a:t>grep ‘</a:t>
            </a:r>
            <a:r>
              <a:rPr lang="en-US" altLang="zh-TW" dirty="0" err="1"/>
              <a:t>lig</a:t>
            </a:r>
            <a:r>
              <a:rPr lang="en-US" altLang="zh-TW" dirty="0"/>
              <a:t>’ </a:t>
            </a:r>
            <a:r>
              <a:rPr lang="en-US" altLang="zh-TW" dirty="0" err="1"/>
              <a:t>lig.gro</a:t>
            </a:r>
            <a:r>
              <a:rPr lang="en-US" altLang="zh-TW" dirty="0"/>
              <a:t> &gt;&gt; 1mk5-lig.gro</a:t>
            </a:r>
          </a:p>
          <a:p>
            <a:pPr marL="457200" indent="-457200">
              <a:buFont typeface="+mj-lt"/>
              <a:buAutoNum type="arabicPeriod"/>
            </a:pPr>
            <a:r>
              <a:rPr lang="en-US" altLang="zh-TW" dirty="0"/>
              <a:t>Add the removed last line back to 1mk5-lig.gro</a:t>
            </a:r>
          </a:p>
          <a:p>
            <a:pPr marL="457200" indent="-457200">
              <a:buFont typeface="+mj-lt"/>
              <a:buAutoNum type="arabicPeriod"/>
            </a:pPr>
            <a:r>
              <a:rPr lang="en-US" altLang="zh-TW" dirty="0"/>
              <a:t>Update the number of atoms in 1mk5-lig.gro to reflect the new number of atoms after those added from </a:t>
            </a:r>
            <a:r>
              <a:rPr lang="en-US" altLang="zh-TW" dirty="0" err="1"/>
              <a:t>lig</a:t>
            </a:r>
            <a:r>
              <a:rPr lang="en-US" altLang="zh-TW" dirty="0"/>
              <a:t> (3565)</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spTree>
    <p:extLst>
      <p:ext uri="{BB962C8B-B14F-4D97-AF65-F5344CB8AC3E}">
        <p14:creationId xmlns:p14="http://schemas.microsoft.com/office/powerpoint/2010/main" val="3022050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366361"/>
          </a:xfrm>
        </p:spPr>
        <p:txBody>
          <a:bodyPr>
            <a:normAutofit lnSpcReduction="10000"/>
          </a:bodyPr>
          <a:lstStyle/>
          <a:p>
            <a:pPr marL="0" indent="0">
              <a:buNone/>
            </a:pPr>
            <a:r>
              <a:rPr lang="en-US" altLang="zh-TW" dirty="0"/>
              <a:t>Now we need to generate the </a:t>
            </a:r>
            <a:r>
              <a:rPr lang="en-US" altLang="zh-TW" dirty="0" err="1"/>
              <a:t>topol.top</a:t>
            </a:r>
            <a:r>
              <a:rPr lang="en-US" altLang="zh-TW" dirty="0"/>
              <a:t> file from 1mk5-lig.gro and update it to include the information about </a:t>
            </a:r>
            <a:r>
              <a:rPr lang="en-US" altLang="zh-TW" dirty="0" err="1"/>
              <a:t>lig</a:t>
            </a:r>
            <a:r>
              <a:rPr lang="en-US" altLang="zh-TW" dirty="0"/>
              <a:t>.</a:t>
            </a:r>
          </a:p>
          <a:p>
            <a:pPr marL="457200" indent="-457200">
              <a:buFont typeface="+mj-lt"/>
              <a:buAutoNum type="arabicPeriod"/>
            </a:pPr>
            <a:r>
              <a:rPr lang="en-US" altLang="zh-TW" dirty="0"/>
              <a:t>In the </a:t>
            </a:r>
            <a:r>
              <a:rPr lang="en-US" altLang="zh-TW" dirty="0" err="1"/>
              <a:t>topol.top</a:t>
            </a:r>
            <a:r>
              <a:rPr lang="en-US" altLang="zh-TW" dirty="0"/>
              <a:t> file:</a:t>
            </a:r>
          </a:p>
          <a:p>
            <a:pPr marL="857250" lvl="1" indent="-457200">
              <a:buFont typeface="+mj-lt"/>
              <a:buAutoNum type="arabicPeriod"/>
            </a:pPr>
            <a:r>
              <a:rPr lang="en-US" altLang="zh-TW" dirty="0"/>
              <a:t>Before </a:t>
            </a:r>
            <a:r>
              <a:rPr lang="en-US" altLang="zh-TW" i="1" dirty="0"/>
              <a:t>Include water topology</a:t>
            </a:r>
            <a:r>
              <a:rPr lang="en-US" altLang="zh-TW" dirty="0"/>
              <a:t>, add</a:t>
            </a:r>
          </a:p>
          <a:p>
            <a:pPr marL="800100" lvl="2" indent="0">
              <a:buNone/>
            </a:pPr>
            <a:r>
              <a:rPr lang="en-US" b="0" dirty="0">
                <a:effectLst/>
              </a:rPr>
              <a:t>; Include ligand topology</a:t>
            </a:r>
          </a:p>
          <a:p>
            <a:pPr marL="800100" lvl="2" indent="0">
              <a:buNone/>
            </a:pPr>
            <a:r>
              <a:rPr lang="en-US" b="0" dirty="0">
                <a:effectLst/>
              </a:rPr>
              <a:t>#include "</a:t>
            </a:r>
            <a:r>
              <a:rPr lang="en-US" dirty="0" err="1"/>
              <a:t>lig</a:t>
            </a:r>
            <a:r>
              <a:rPr lang="en-US" b="0" dirty="0" err="1">
                <a:effectLst/>
              </a:rPr>
              <a:t>.itp</a:t>
            </a:r>
            <a:r>
              <a:rPr lang="en-US" b="0" dirty="0">
                <a:effectLst/>
              </a:rPr>
              <a:t>"</a:t>
            </a:r>
          </a:p>
          <a:p>
            <a:pPr marL="857250" lvl="1" indent="-457200">
              <a:buFont typeface="+mj-lt"/>
              <a:buAutoNum type="arabicPeriod"/>
            </a:pPr>
            <a:r>
              <a:rPr lang="en-US" altLang="zh-TW" dirty="0"/>
              <a:t>Before </a:t>
            </a:r>
            <a:r>
              <a:rPr lang="en-US" altLang="zh-TW" i="1" dirty="0"/>
              <a:t>Include chain topologies</a:t>
            </a:r>
            <a:r>
              <a:rPr lang="en-US" altLang="zh-TW" dirty="0"/>
              <a:t>, add</a:t>
            </a:r>
          </a:p>
          <a:p>
            <a:pPr marL="800100" lvl="2" indent="0">
              <a:buNone/>
            </a:pPr>
            <a:r>
              <a:rPr lang="en-US" b="0" dirty="0">
                <a:effectLst/>
              </a:rPr>
              <a:t>; Include ligand parameters</a:t>
            </a:r>
          </a:p>
          <a:p>
            <a:pPr marL="800100" lvl="2" indent="0">
              <a:buNone/>
            </a:pPr>
            <a:r>
              <a:rPr lang="en-US" b="0" dirty="0">
                <a:effectLst/>
              </a:rPr>
              <a:t>#include "</a:t>
            </a:r>
            <a:r>
              <a:rPr lang="en-US" dirty="0" err="1"/>
              <a:t>lig</a:t>
            </a:r>
            <a:r>
              <a:rPr lang="en-US" b="0" dirty="0" err="1">
                <a:effectLst/>
              </a:rPr>
              <a:t>.prm</a:t>
            </a:r>
            <a:r>
              <a:rPr lang="en-US" b="0" dirty="0">
                <a:effectLst/>
              </a:rPr>
              <a:t>"</a:t>
            </a:r>
          </a:p>
          <a:p>
            <a:pPr marL="857250" lvl="1" indent="-457200">
              <a:buFont typeface="+mj-lt"/>
              <a:buAutoNum type="arabicPeriod"/>
            </a:pPr>
            <a:r>
              <a:rPr lang="en-US" b="0" dirty="0">
                <a:effectLst/>
              </a:rPr>
              <a:t>At the end of the file, add</a:t>
            </a:r>
          </a:p>
          <a:p>
            <a:pPr marL="800100" lvl="2" indent="0">
              <a:buNone/>
            </a:pPr>
            <a:r>
              <a:rPr lang="en-US" dirty="0" err="1"/>
              <a:t>lig</a:t>
            </a:r>
            <a:r>
              <a:rPr lang="en-US" dirty="0"/>
              <a:t>        1</a:t>
            </a:r>
            <a:endParaRPr lang="en-US" b="0" dirty="0">
              <a:effectLs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Tree>
    <p:extLst>
      <p:ext uri="{BB962C8B-B14F-4D97-AF65-F5344CB8AC3E}">
        <p14:creationId xmlns:p14="http://schemas.microsoft.com/office/powerpoint/2010/main" val="755399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611059"/>
          </a:xfrm>
        </p:spPr>
        <p:txBody>
          <a:bodyPr>
            <a:normAutofit fontScale="92500" lnSpcReduction="10000"/>
          </a:bodyPr>
          <a:lstStyle/>
          <a:p>
            <a:pPr marL="0" indent="0">
              <a:buNone/>
            </a:pPr>
            <a:r>
              <a:rPr lang="en-US" altLang="zh-TW" dirty="0"/>
              <a:t>Let’s box, solvate, and neutralize the system, then remove clash interactions</a:t>
            </a:r>
          </a:p>
          <a:p>
            <a:pPr marL="457200" indent="-457200">
              <a:buFont typeface="+mj-lt"/>
              <a:buAutoNum type="arabicPeriod"/>
            </a:pPr>
            <a:r>
              <a:rPr lang="en-US" b="0" dirty="0" err="1">
                <a:effectLst/>
              </a:rPr>
              <a:t>gmx</a:t>
            </a:r>
            <a:r>
              <a:rPr lang="en-US" b="0" dirty="0">
                <a:effectLst/>
              </a:rPr>
              <a:t> </a:t>
            </a:r>
            <a:r>
              <a:rPr lang="en-US" b="0" dirty="0" err="1">
                <a:effectLst/>
              </a:rPr>
              <a:t>editconf</a:t>
            </a:r>
            <a:r>
              <a:rPr lang="en-US" b="0" dirty="0">
                <a:effectLst/>
              </a:rPr>
              <a:t> -f 1mk5-lig.gro -c -d 1.0 -</a:t>
            </a:r>
            <a:r>
              <a:rPr lang="en-US" b="0" dirty="0" err="1">
                <a:effectLst/>
              </a:rPr>
              <a:t>bt</a:t>
            </a:r>
            <a:r>
              <a:rPr lang="en-US" b="0" dirty="0">
                <a:effectLst/>
              </a:rPr>
              <a:t> dodecahedron -o 1mk5-lig_box.gro</a:t>
            </a:r>
          </a:p>
          <a:p>
            <a:pPr marL="457200" indent="-457200">
              <a:buFont typeface="+mj-lt"/>
              <a:buAutoNum type="arabicPeriod"/>
            </a:pPr>
            <a:r>
              <a:rPr lang="en-US" b="0" dirty="0" err="1">
                <a:effectLst/>
                <a:latin typeface="+mj-lt"/>
              </a:rPr>
              <a:t>gmx</a:t>
            </a:r>
            <a:r>
              <a:rPr lang="en-US" b="0" dirty="0">
                <a:effectLst/>
                <a:latin typeface="+mj-lt"/>
              </a:rPr>
              <a:t> solvate -cp </a:t>
            </a:r>
            <a:r>
              <a:rPr lang="en-US" b="0" dirty="0">
                <a:effectLst/>
              </a:rPr>
              <a:t>1mk5-lig</a:t>
            </a:r>
            <a:r>
              <a:rPr lang="en-US" b="0" dirty="0">
                <a:effectLst/>
                <a:latin typeface="+mj-lt"/>
              </a:rPr>
              <a:t>_box.gro -cs spc216.gro </a:t>
            </a:r>
            <a:r>
              <a:rPr lang="en-US" altLang="zh-TW" dirty="0"/>
              <a:t>-p </a:t>
            </a:r>
            <a:r>
              <a:rPr lang="en-US" altLang="zh-TW" dirty="0" err="1"/>
              <a:t>topol.top</a:t>
            </a:r>
            <a:r>
              <a:rPr lang="en-US" altLang="zh-TW" dirty="0"/>
              <a:t> </a:t>
            </a:r>
            <a:r>
              <a:rPr lang="en-US" b="0" dirty="0">
                <a:effectLst/>
                <a:latin typeface="+mj-lt"/>
              </a:rPr>
              <a:t>-o </a:t>
            </a:r>
            <a:r>
              <a:rPr lang="en-US" b="0" dirty="0">
                <a:effectLst/>
              </a:rPr>
              <a:t>1mk5-lig</a:t>
            </a:r>
            <a:r>
              <a:rPr lang="en-US" b="0" dirty="0">
                <a:effectLst/>
                <a:latin typeface="+mj-lt"/>
              </a:rPr>
              <a:t>_box_solvate.gro </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ions.mdp</a:t>
            </a:r>
            <a:r>
              <a:rPr lang="en-US" b="0" dirty="0">
                <a:effectLst/>
                <a:latin typeface="+mj-lt"/>
              </a:rPr>
              <a:t> -c 1mk5-lig_box_solvate.gro -p </a:t>
            </a:r>
            <a:r>
              <a:rPr lang="en-US" b="0" dirty="0" err="1">
                <a:effectLst/>
                <a:latin typeface="+mj-lt"/>
              </a:rPr>
              <a:t>topol.top</a:t>
            </a:r>
            <a:r>
              <a:rPr lang="en-US" b="0" dirty="0">
                <a:effectLst/>
                <a:latin typeface="+mj-lt"/>
              </a:rPr>
              <a:t> -o </a:t>
            </a:r>
            <a:r>
              <a:rPr lang="en-US" b="0" dirty="0" err="1">
                <a:effectLst/>
                <a:latin typeface="+mj-lt"/>
              </a:rPr>
              <a:t>ions.tpr</a:t>
            </a:r>
            <a:endParaRPr lang="en-US" b="0" dirty="0">
              <a:effectLst/>
              <a:latin typeface="+mj-lt"/>
            </a:endParaRP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genion</a:t>
            </a:r>
            <a:r>
              <a:rPr lang="en-US" b="0" dirty="0">
                <a:effectLst/>
                <a:latin typeface="+mj-lt"/>
              </a:rPr>
              <a:t> -s </a:t>
            </a:r>
            <a:r>
              <a:rPr lang="en-US" b="0" dirty="0" err="1">
                <a:effectLst/>
                <a:latin typeface="+mj-lt"/>
              </a:rPr>
              <a:t>ions.tpr</a:t>
            </a:r>
            <a:r>
              <a:rPr lang="en-US" b="0" dirty="0">
                <a:effectLst/>
                <a:latin typeface="+mj-lt"/>
              </a:rPr>
              <a:t> -o 1mk5-lig_box_solvate_ion.gro -p </a:t>
            </a:r>
            <a:r>
              <a:rPr lang="en-US" b="0" dirty="0" err="1">
                <a:effectLst/>
                <a:latin typeface="+mj-lt"/>
              </a:rPr>
              <a:t>topol.top</a:t>
            </a:r>
            <a:r>
              <a:rPr lang="en-US" b="0" dirty="0">
                <a:effectLst/>
                <a:latin typeface="+mj-lt"/>
              </a:rPr>
              <a:t> -</a:t>
            </a:r>
            <a:r>
              <a:rPr lang="en-US" b="0" dirty="0" err="1">
                <a:effectLst/>
                <a:latin typeface="+mj-lt"/>
              </a:rPr>
              <a:t>pname</a:t>
            </a:r>
            <a:r>
              <a:rPr lang="en-US" b="0" dirty="0">
                <a:effectLst/>
                <a:latin typeface="+mj-lt"/>
              </a:rPr>
              <a:t> NA -</a:t>
            </a:r>
            <a:r>
              <a:rPr lang="en-US" b="0" dirty="0" err="1">
                <a:effectLst/>
                <a:latin typeface="+mj-lt"/>
              </a:rPr>
              <a:t>nname</a:t>
            </a:r>
            <a:r>
              <a:rPr lang="en-US" b="0" dirty="0">
                <a:effectLst/>
                <a:latin typeface="+mj-lt"/>
              </a:rPr>
              <a:t> CL -neutral</a:t>
            </a:r>
          </a:p>
          <a:p>
            <a:pPr marL="400050" lvl="1" indent="0">
              <a:buNone/>
            </a:pPr>
            <a:r>
              <a:rPr lang="en-US" dirty="0">
                <a:latin typeface="+mj-lt"/>
              </a:rPr>
              <a:t>15</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minim-protein-</a:t>
            </a:r>
            <a:r>
              <a:rPr lang="en-US" b="0" dirty="0" err="1">
                <a:effectLst/>
                <a:latin typeface="+mj-lt"/>
              </a:rPr>
              <a:t>ligand.mdp</a:t>
            </a:r>
            <a:r>
              <a:rPr lang="en-US" b="0" dirty="0">
                <a:effectLst/>
                <a:latin typeface="+mj-lt"/>
              </a:rPr>
              <a:t> -c 1mk5-lig_box_solvate_ion.gro -p </a:t>
            </a:r>
            <a:r>
              <a:rPr lang="en-US" b="0" dirty="0" err="1">
                <a:effectLst/>
                <a:latin typeface="+mj-lt"/>
              </a:rPr>
              <a:t>topol.top</a:t>
            </a:r>
            <a:r>
              <a:rPr lang="en-US" b="0" dirty="0">
                <a:effectLst/>
                <a:latin typeface="+mj-lt"/>
              </a:rPr>
              <a:t> -o </a:t>
            </a:r>
            <a:r>
              <a:rPr lang="en-US" b="0" dirty="0" err="1">
                <a:effectLst/>
                <a:latin typeface="+mj-lt"/>
              </a:rPr>
              <a:t>em.tpr</a:t>
            </a:r>
            <a:endParaRPr lang="en-US" b="0" dirty="0">
              <a:effectLst/>
              <a:latin typeface="+mj-lt"/>
            </a:endParaRPr>
          </a:p>
          <a:p>
            <a:pPr marL="457200" indent="-457200">
              <a:buFont typeface="+mj-lt"/>
              <a:buAutoNum type="arabicPeriod"/>
            </a:pPr>
            <a:r>
              <a:rPr lang="en-US" altLang="zh-TW" dirty="0" err="1"/>
              <a:t>sbatch</a:t>
            </a:r>
            <a:r>
              <a:rPr lang="en-US" altLang="zh-TW" dirty="0"/>
              <a:t> </a:t>
            </a:r>
            <a:r>
              <a:rPr lang="en-US" altLang="zh-TW" dirty="0" err="1"/>
              <a:t>em.sub</a:t>
            </a:r>
            <a:endParaRPr lang="en-US" altLang="zh-TW" dirty="0"/>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latin typeface="+mj-lt"/>
            </a:endParaRPr>
          </a:p>
          <a:p>
            <a:pPr marL="457200" indent="-457200">
              <a:buFont typeface="+mj-lt"/>
              <a:buAutoNum type="arabicPeriod"/>
            </a:pPr>
            <a:endParaRPr lang="en-US" b="0" dirty="0">
              <a:effectLs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Tree>
    <p:extLst>
      <p:ext uri="{BB962C8B-B14F-4D97-AF65-F5344CB8AC3E}">
        <p14:creationId xmlns:p14="http://schemas.microsoft.com/office/powerpoint/2010/main" val="225239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611059"/>
          </a:xfrm>
        </p:spPr>
        <p:txBody>
          <a:bodyPr>
            <a:normAutofit fontScale="92500" lnSpcReduction="20000"/>
          </a:bodyPr>
          <a:lstStyle/>
          <a:p>
            <a:pPr marL="0" indent="0">
              <a:buNone/>
            </a:pPr>
            <a:r>
              <a:rPr lang="en-US" b="0" dirty="0">
                <a:effectLst/>
                <a:latin typeface="+mj-lt"/>
              </a:rPr>
              <a:t>Before we can run NVT, we need to restrain the ligand</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make_ndx</a:t>
            </a:r>
            <a:r>
              <a:rPr lang="en-US" b="0" dirty="0">
                <a:effectLst/>
                <a:latin typeface="+mj-lt"/>
              </a:rPr>
              <a:t> -f </a:t>
            </a:r>
            <a:r>
              <a:rPr lang="en-US" b="0" dirty="0" err="1">
                <a:effectLst/>
                <a:latin typeface="+mj-lt"/>
              </a:rPr>
              <a:t>lig.gro</a:t>
            </a:r>
            <a:r>
              <a:rPr lang="en-US" b="0" dirty="0">
                <a:effectLst/>
                <a:latin typeface="+mj-lt"/>
              </a:rPr>
              <a:t> -o </a:t>
            </a:r>
            <a:r>
              <a:rPr lang="en-US" b="0" dirty="0" err="1">
                <a:effectLst/>
                <a:latin typeface="+mj-lt"/>
              </a:rPr>
              <a:t>index_lig.ndx</a:t>
            </a:r>
            <a:endParaRPr lang="en-US" b="0" dirty="0">
              <a:effectLst/>
              <a:latin typeface="+mj-lt"/>
            </a:endParaRPr>
          </a:p>
          <a:p>
            <a:pPr marL="400050" lvl="1" indent="0">
              <a:buNone/>
            </a:pPr>
            <a:r>
              <a:rPr lang="en-US" dirty="0">
                <a:latin typeface="+mj-lt"/>
              </a:rPr>
              <a:t>0 &amp; ! a H*</a:t>
            </a:r>
          </a:p>
          <a:p>
            <a:pPr marL="400050" lvl="1" indent="0">
              <a:buNone/>
            </a:pPr>
            <a:r>
              <a:rPr lang="en-US" b="0" dirty="0">
                <a:effectLst/>
                <a:latin typeface="+mj-lt"/>
              </a:rPr>
              <a:t>q</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genrestr</a:t>
            </a:r>
            <a:r>
              <a:rPr lang="en-US" b="0" dirty="0">
                <a:effectLst/>
                <a:latin typeface="+mj-lt"/>
              </a:rPr>
              <a:t> -f </a:t>
            </a:r>
            <a:r>
              <a:rPr lang="en-US" b="0" dirty="0" err="1">
                <a:effectLst/>
                <a:latin typeface="+mj-lt"/>
              </a:rPr>
              <a:t>lig.gro</a:t>
            </a:r>
            <a:r>
              <a:rPr lang="en-US" b="0" dirty="0">
                <a:effectLst/>
                <a:latin typeface="+mj-lt"/>
              </a:rPr>
              <a:t> -n </a:t>
            </a:r>
            <a:r>
              <a:rPr lang="en-US" b="0" dirty="0" err="1">
                <a:effectLst/>
                <a:latin typeface="+mj-lt"/>
              </a:rPr>
              <a:t>index_lig.ndx</a:t>
            </a:r>
            <a:r>
              <a:rPr lang="en-US" b="0" dirty="0">
                <a:effectLst/>
                <a:latin typeface="+mj-lt"/>
              </a:rPr>
              <a:t> -fc 1000 1000 1000 -o </a:t>
            </a:r>
            <a:r>
              <a:rPr lang="en-US" b="0" dirty="0" err="1">
                <a:effectLst/>
                <a:latin typeface="+mj-lt"/>
              </a:rPr>
              <a:t>posre_lig.itp</a:t>
            </a:r>
            <a:endParaRPr lang="en-US" b="0" dirty="0">
              <a:effectLst/>
              <a:latin typeface="+mj-lt"/>
            </a:endParaRPr>
          </a:p>
          <a:p>
            <a:pPr marL="400050" lvl="1" indent="0">
              <a:buNone/>
            </a:pPr>
            <a:r>
              <a:rPr lang="en-US" b="0" dirty="0">
                <a:effectLst/>
                <a:latin typeface="+mj-lt"/>
              </a:rPr>
              <a:t>3</a:t>
            </a:r>
          </a:p>
          <a:p>
            <a:pPr marL="457200" indent="-457200">
              <a:buFont typeface="+mj-lt"/>
              <a:buAutoNum type="arabicPeriod"/>
            </a:pPr>
            <a:r>
              <a:rPr lang="en-US" altLang="zh-TW" dirty="0"/>
              <a:t>In the </a:t>
            </a:r>
            <a:r>
              <a:rPr lang="en-US" altLang="zh-TW" dirty="0" err="1"/>
              <a:t>topol.top</a:t>
            </a:r>
            <a:r>
              <a:rPr lang="en-US" altLang="zh-TW" dirty="0"/>
              <a:t> file:</a:t>
            </a:r>
          </a:p>
          <a:p>
            <a:pPr marL="857250" lvl="1" indent="-457200">
              <a:buFont typeface="+mj-lt"/>
              <a:buAutoNum type="arabicPeriod"/>
            </a:pPr>
            <a:r>
              <a:rPr lang="en-US" altLang="zh-TW" dirty="0"/>
              <a:t>Before </a:t>
            </a:r>
            <a:r>
              <a:rPr lang="en-US" altLang="zh-TW" i="1" dirty="0"/>
              <a:t>Include water topology</a:t>
            </a:r>
            <a:r>
              <a:rPr lang="en-US" altLang="zh-TW" dirty="0"/>
              <a:t>, add</a:t>
            </a:r>
          </a:p>
          <a:p>
            <a:pPr marL="800100" lvl="2" indent="0">
              <a:buNone/>
            </a:pPr>
            <a:r>
              <a:rPr lang="en-US" b="0" dirty="0">
                <a:effectLst/>
                <a:latin typeface="+mj-lt"/>
              </a:rPr>
              <a:t>; Ligand position restraints</a:t>
            </a:r>
          </a:p>
          <a:p>
            <a:pPr marL="800100" lvl="2" indent="0">
              <a:buNone/>
            </a:pPr>
            <a:r>
              <a:rPr lang="en-US" b="0" dirty="0">
                <a:effectLst/>
                <a:latin typeface="+mj-lt"/>
              </a:rPr>
              <a:t>#ifdef POSRES_LIG</a:t>
            </a:r>
          </a:p>
          <a:p>
            <a:pPr marL="800100" lvl="2" indent="0">
              <a:buNone/>
            </a:pPr>
            <a:r>
              <a:rPr lang="en-US" b="0" dirty="0">
                <a:effectLst/>
                <a:latin typeface="+mj-lt"/>
              </a:rPr>
              <a:t>#include "</a:t>
            </a:r>
            <a:r>
              <a:rPr lang="en-US" b="0" dirty="0" err="1">
                <a:effectLst/>
                <a:latin typeface="+mj-lt"/>
              </a:rPr>
              <a:t>posre_lig.itp</a:t>
            </a:r>
            <a:r>
              <a:rPr lang="en-US" b="0" dirty="0">
                <a:effectLst/>
                <a:latin typeface="+mj-lt"/>
              </a:rPr>
              <a:t>"</a:t>
            </a:r>
          </a:p>
          <a:p>
            <a:pPr marL="800100" lvl="2" indent="0">
              <a:buNone/>
            </a:pPr>
            <a:r>
              <a:rPr lang="en-US" b="0" dirty="0">
                <a:effectLst/>
                <a:latin typeface="+mj-lt"/>
              </a:rPr>
              <a:t>#endif</a:t>
            </a:r>
            <a:endParaRPr lang="en-US" altLang="zh-TW" dirty="0">
              <a:latin typeface="+mj-l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spTree>
    <p:extLst>
      <p:ext uri="{BB962C8B-B14F-4D97-AF65-F5344CB8AC3E}">
        <p14:creationId xmlns:p14="http://schemas.microsoft.com/office/powerpoint/2010/main" val="208329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Interactive</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3"/>
            <a:ext cx="8229600" cy="5841583"/>
          </a:xfrm>
        </p:spPr>
        <p:txBody>
          <a:bodyPr>
            <a:normAutofit fontScale="85000" lnSpcReduction="20000"/>
          </a:bodyPr>
          <a:lstStyle/>
          <a:p>
            <a:pPr marL="0" indent="0">
              <a:buNone/>
            </a:pPr>
            <a:r>
              <a:rPr lang="en-US" dirty="0">
                <a:latin typeface="+mj-lt"/>
              </a:rPr>
              <a:t>We can run NVT, NPT, MD after we write the index of protein and ligand</a:t>
            </a:r>
            <a:endParaRPr lang="en-US" b="0" dirty="0">
              <a:effectLst/>
              <a:latin typeface="+mj-lt"/>
            </a:endParaRP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make_ndx</a:t>
            </a:r>
            <a:r>
              <a:rPr lang="en-US" b="0" dirty="0">
                <a:effectLst/>
                <a:latin typeface="+mj-lt"/>
              </a:rPr>
              <a:t> -f </a:t>
            </a:r>
            <a:r>
              <a:rPr lang="en-US" b="0" dirty="0" err="1">
                <a:effectLst/>
                <a:latin typeface="+mj-lt"/>
              </a:rPr>
              <a:t>em.gro</a:t>
            </a:r>
            <a:r>
              <a:rPr lang="en-US" b="0" dirty="0">
                <a:effectLst/>
                <a:latin typeface="+mj-lt"/>
              </a:rPr>
              <a:t> -o </a:t>
            </a:r>
            <a:r>
              <a:rPr lang="en-US" b="0" dirty="0" err="1">
                <a:effectLst/>
                <a:latin typeface="+mj-lt"/>
              </a:rPr>
              <a:t>index.ndx</a:t>
            </a:r>
            <a:endParaRPr lang="en-US" b="0" dirty="0">
              <a:effectLst/>
              <a:latin typeface="+mj-lt"/>
            </a:endParaRPr>
          </a:p>
          <a:p>
            <a:pPr marL="400050" lvl="1" indent="0">
              <a:buNone/>
            </a:pPr>
            <a:r>
              <a:rPr lang="en-US" dirty="0">
                <a:latin typeface="+mj-lt"/>
              </a:rPr>
              <a:t>1 | 13</a:t>
            </a:r>
          </a:p>
          <a:p>
            <a:pPr marL="400050" lvl="1" indent="0">
              <a:buNone/>
            </a:pPr>
            <a:r>
              <a:rPr lang="en-US" b="0" dirty="0">
                <a:effectLst/>
                <a:latin typeface="+mj-lt"/>
              </a:rPr>
              <a:t>q</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nvt</a:t>
            </a:r>
            <a:r>
              <a:rPr lang="en-US" b="0" dirty="0">
                <a:effectLst/>
                <a:latin typeface="+mj-lt"/>
              </a:rPr>
              <a:t>-protein-</a:t>
            </a:r>
            <a:r>
              <a:rPr lang="en-US" b="0" dirty="0" err="1">
                <a:effectLst/>
                <a:latin typeface="+mj-lt"/>
              </a:rPr>
              <a:t>ligand.mdp</a:t>
            </a:r>
            <a:r>
              <a:rPr lang="en-US" b="0" dirty="0">
                <a:effectLst/>
                <a:latin typeface="+mj-lt"/>
              </a:rPr>
              <a:t> -c </a:t>
            </a:r>
            <a:r>
              <a:rPr lang="en-US" b="0" dirty="0" err="1">
                <a:effectLst/>
                <a:latin typeface="+mj-lt"/>
              </a:rPr>
              <a:t>em.gro</a:t>
            </a:r>
            <a:r>
              <a:rPr lang="en-US" b="0" dirty="0">
                <a:effectLst/>
                <a:latin typeface="+mj-lt"/>
              </a:rPr>
              <a:t> -r </a:t>
            </a:r>
            <a:r>
              <a:rPr lang="en-US" b="0" dirty="0" err="1">
                <a:effectLst/>
                <a:latin typeface="+mj-lt"/>
              </a:rPr>
              <a:t>em.gro</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a:t>
            </a:r>
            <a:r>
              <a:rPr lang="en-US" b="0" dirty="0" err="1">
                <a:effectLst/>
                <a:latin typeface="+mj-lt"/>
              </a:rPr>
              <a:t>nvt.tpr</a:t>
            </a:r>
            <a:r>
              <a:rPr lang="en-US" b="0" dirty="0">
                <a:effectLst/>
                <a:latin typeface="+mj-lt"/>
              </a:rPr>
              <a:t> </a:t>
            </a: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nvt.sub</a:t>
            </a:r>
            <a:endParaRPr lang="en-US" altLang="zh-TW" dirty="0">
              <a:latin typeface="+mj-lt"/>
            </a:endParaRPr>
          </a:p>
          <a:p>
            <a:pPr marL="400050" lvl="1" indent="0">
              <a:buNone/>
            </a:pPr>
            <a:r>
              <a:rPr lang="en-US" altLang="zh-TW" dirty="0">
                <a:latin typeface="+mj-lt"/>
              </a:rPr>
              <a:t>Wait for </a:t>
            </a:r>
            <a:r>
              <a:rPr lang="en-US" altLang="zh-TW" dirty="0" err="1">
                <a:latin typeface="+mj-lt"/>
              </a:rPr>
              <a:t>nvt</a:t>
            </a:r>
            <a:r>
              <a:rPr lang="en-US" altLang="zh-TW" dirty="0">
                <a:latin typeface="+mj-lt"/>
              </a:rPr>
              <a:t> to finish</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a:t>
            </a:r>
            <a:r>
              <a:rPr lang="en-US" b="0" dirty="0" err="1">
                <a:effectLst/>
                <a:latin typeface="+mj-lt"/>
              </a:rPr>
              <a:t>npt</a:t>
            </a:r>
            <a:r>
              <a:rPr lang="en-US" b="0" dirty="0">
                <a:effectLst/>
                <a:latin typeface="+mj-lt"/>
              </a:rPr>
              <a:t>-protein-</a:t>
            </a:r>
            <a:r>
              <a:rPr lang="en-US" b="0" dirty="0" err="1">
                <a:effectLst/>
                <a:latin typeface="+mj-lt"/>
              </a:rPr>
              <a:t>ligand.mdp</a:t>
            </a:r>
            <a:r>
              <a:rPr lang="en-US" b="0" dirty="0">
                <a:effectLst/>
                <a:latin typeface="+mj-lt"/>
              </a:rPr>
              <a:t> -c </a:t>
            </a:r>
            <a:r>
              <a:rPr lang="en-US" b="0" dirty="0" err="1">
                <a:effectLst/>
                <a:latin typeface="+mj-lt"/>
              </a:rPr>
              <a:t>nvt.gro</a:t>
            </a:r>
            <a:r>
              <a:rPr lang="en-US" b="0" dirty="0">
                <a:effectLst/>
                <a:latin typeface="+mj-lt"/>
              </a:rPr>
              <a:t> -t </a:t>
            </a:r>
            <a:r>
              <a:rPr lang="en-US" b="0" dirty="0" err="1">
                <a:effectLst/>
                <a:latin typeface="+mj-lt"/>
              </a:rPr>
              <a:t>nvt.cpt</a:t>
            </a:r>
            <a:r>
              <a:rPr lang="en-US" b="0" dirty="0">
                <a:effectLst/>
                <a:latin typeface="+mj-lt"/>
              </a:rPr>
              <a:t> -r </a:t>
            </a:r>
            <a:r>
              <a:rPr lang="en-US" b="0" dirty="0" err="1">
                <a:effectLst/>
                <a:latin typeface="+mj-lt"/>
              </a:rPr>
              <a:t>nvt.gro</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a:t>
            </a:r>
            <a:r>
              <a:rPr lang="en-US" b="0" dirty="0" err="1">
                <a:effectLst/>
                <a:latin typeface="+mj-lt"/>
              </a:rPr>
              <a:t>npt.tpr</a:t>
            </a:r>
            <a:endParaRPr lang="en-US" b="0" dirty="0">
              <a:effectLst/>
              <a:latin typeface="+mj-lt"/>
            </a:endParaRP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npt.sub</a:t>
            </a:r>
            <a:endParaRPr lang="en-US" altLang="zh-TW" dirty="0">
              <a:latin typeface="+mj-lt"/>
            </a:endParaRPr>
          </a:p>
          <a:p>
            <a:pPr marL="400050" lvl="1" indent="0">
              <a:buNone/>
            </a:pPr>
            <a:r>
              <a:rPr lang="en-US" altLang="zh-TW" dirty="0">
                <a:latin typeface="+mj-lt"/>
              </a:rPr>
              <a:t>Wait for </a:t>
            </a:r>
            <a:r>
              <a:rPr lang="en-US" altLang="zh-TW" dirty="0" err="1">
                <a:latin typeface="+mj-lt"/>
              </a:rPr>
              <a:t>npt</a:t>
            </a:r>
            <a:r>
              <a:rPr lang="en-US" altLang="zh-TW" dirty="0">
                <a:latin typeface="+mj-lt"/>
              </a:rPr>
              <a:t> to finish</a:t>
            </a:r>
          </a:p>
          <a:p>
            <a:pPr marL="457200" indent="-457200">
              <a:buFont typeface="+mj-lt"/>
              <a:buAutoNum type="arabicPeriod"/>
            </a:pPr>
            <a:r>
              <a:rPr lang="en-US" b="0" dirty="0" err="1">
                <a:effectLst/>
                <a:latin typeface="+mj-lt"/>
              </a:rPr>
              <a:t>gmx</a:t>
            </a:r>
            <a:r>
              <a:rPr lang="en-US" b="0" dirty="0">
                <a:effectLst/>
                <a:latin typeface="+mj-lt"/>
              </a:rPr>
              <a:t> </a:t>
            </a:r>
            <a:r>
              <a:rPr lang="en-US" b="0" dirty="0" err="1">
                <a:effectLst/>
                <a:latin typeface="+mj-lt"/>
              </a:rPr>
              <a:t>grompp</a:t>
            </a:r>
            <a:r>
              <a:rPr lang="en-US" b="0" dirty="0">
                <a:effectLst/>
                <a:latin typeface="+mj-lt"/>
              </a:rPr>
              <a:t> -f md-protein-</a:t>
            </a:r>
            <a:r>
              <a:rPr lang="en-US" b="0" dirty="0" err="1">
                <a:effectLst/>
                <a:latin typeface="+mj-lt"/>
              </a:rPr>
              <a:t>ligand.mdp</a:t>
            </a:r>
            <a:r>
              <a:rPr lang="en-US" b="0" dirty="0">
                <a:effectLst/>
                <a:latin typeface="+mj-lt"/>
              </a:rPr>
              <a:t> -c </a:t>
            </a:r>
            <a:r>
              <a:rPr lang="en-US" b="0" dirty="0" err="1">
                <a:effectLst/>
                <a:latin typeface="+mj-lt"/>
              </a:rPr>
              <a:t>npt.gro</a:t>
            </a:r>
            <a:r>
              <a:rPr lang="en-US" b="0" dirty="0">
                <a:effectLst/>
                <a:latin typeface="+mj-lt"/>
              </a:rPr>
              <a:t> -t </a:t>
            </a:r>
            <a:r>
              <a:rPr lang="en-US" b="0" dirty="0" err="1">
                <a:effectLst/>
                <a:latin typeface="+mj-lt"/>
              </a:rPr>
              <a:t>npt.cpt</a:t>
            </a:r>
            <a:r>
              <a:rPr lang="en-US" b="0" dirty="0">
                <a:effectLst/>
                <a:latin typeface="+mj-lt"/>
              </a:rPr>
              <a:t> -p </a:t>
            </a:r>
            <a:r>
              <a:rPr lang="en-US" b="0" dirty="0" err="1">
                <a:effectLst/>
                <a:latin typeface="+mj-lt"/>
              </a:rPr>
              <a:t>topol.top</a:t>
            </a:r>
            <a:r>
              <a:rPr lang="en-US" b="0" dirty="0">
                <a:effectLst/>
                <a:latin typeface="+mj-lt"/>
              </a:rPr>
              <a:t> -n </a:t>
            </a:r>
            <a:r>
              <a:rPr lang="en-US" b="0" dirty="0" err="1">
                <a:effectLst/>
                <a:latin typeface="+mj-lt"/>
              </a:rPr>
              <a:t>index.ndx</a:t>
            </a:r>
            <a:r>
              <a:rPr lang="en-US" b="0" dirty="0">
                <a:effectLst/>
                <a:latin typeface="+mj-lt"/>
              </a:rPr>
              <a:t> -o md_0_10.tpr</a:t>
            </a:r>
          </a:p>
          <a:p>
            <a:pPr marL="457200" indent="-457200">
              <a:buFont typeface="+mj-lt"/>
              <a:buAutoNum type="arabicPeriod"/>
            </a:pPr>
            <a:r>
              <a:rPr lang="en-US" altLang="zh-TW" dirty="0" err="1">
                <a:latin typeface="+mj-lt"/>
              </a:rPr>
              <a:t>sbatch</a:t>
            </a:r>
            <a:r>
              <a:rPr lang="en-US" altLang="zh-TW" dirty="0">
                <a:latin typeface="+mj-lt"/>
              </a:rPr>
              <a:t> </a:t>
            </a:r>
            <a:r>
              <a:rPr lang="en-US" altLang="zh-TW" dirty="0" err="1">
                <a:latin typeface="+mj-lt"/>
              </a:rPr>
              <a:t>md.sub</a:t>
            </a:r>
            <a:endParaRPr lang="en-US" altLang="zh-TW" dirty="0">
              <a:latin typeface="+mj-lt"/>
            </a:endParaRP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Tree>
    <p:extLst>
      <p:ext uri="{BB962C8B-B14F-4D97-AF65-F5344CB8AC3E}">
        <p14:creationId xmlns:p14="http://schemas.microsoft.com/office/powerpoint/2010/main" val="180895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Now, let’s visualize the files from Exercise 1 and learn about them</a:t>
            </a:r>
          </a:p>
          <a:p>
            <a:pPr marL="457200" indent="-457200">
              <a:buFont typeface="+mj-lt"/>
              <a:buAutoNum type="arabicPeriod"/>
            </a:pPr>
            <a:r>
              <a:rPr lang="en-US" altLang="zh-TW" dirty="0"/>
              <a:t>Download md_0_10.gro from the server</a:t>
            </a:r>
          </a:p>
          <a:p>
            <a:pPr marL="457200" indent="-457200">
              <a:buFont typeface="+mj-lt"/>
              <a:buAutoNum type="arabicPeriod"/>
            </a:pPr>
            <a:r>
              <a:rPr lang="en-US" altLang="zh-TW" dirty="0"/>
              <a:t>Open VMD</a:t>
            </a:r>
          </a:p>
          <a:p>
            <a:pPr marL="457200" indent="-457200">
              <a:buFont typeface="+mj-lt"/>
              <a:buAutoNum type="arabicPeriod"/>
            </a:pPr>
            <a:r>
              <a:rPr lang="en-US" altLang="zh-TW" dirty="0"/>
              <a:t>Under VMD Main, File &gt; New Molecule…</a:t>
            </a:r>
          </a:p>
          <a:p>
            <a:pPr marL="457200" indent="-457200">
              <a:buFont typeface="+mj-lt"/>
              <a:buAutoNum type="arabicPeriod"/>
            </a:pPr>
            <a:r>
              <a:rPr lang="en-US" altLang="zh-TW" dirty="0"/>
              <a:t>Under Molecule File Browser, Browse…, choose 1mk5_box_solvate_ion.gro, Load</a:t>
            </a:r>
          </a:p>
          <a:p>
            <a:pPr marL="457200" indent="-45720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5" name="圖片 4">
            <a:extLst>
              <a:ext uri="{FF2B5EF4-FFF2-40B4-BE49-F238E27FC236}">
                <a16:creationId xmlns:a16="http://schemas.microsoft.com/office/drawing/2014/main" id="{92AD24AC-DC48-4CB8-94D0-C1012A5A1720}"/>
              </a:ext>
            </a:extLst>
          </p:cNvPr>
          <p:cNvPicPr>
            <a:picLocks noChangeAspect="1"/>
          </p:cNvPicPr>
          <p:nvPr/>
        </p:nvPicPr>
        <p:blipFill>
          <a:blip r:embed="rId2"/>
          <a:stretch>
            <a:fillRect/>
          </a:stretch>
        </p:blipFill>
        <p:spPr>
          <a:xfrm>
            <a:off x="5846352" y="3838698"/>
            <a:ext cx="2484294" cy="2562102"/>
          </a:xfrm>
          <a:prstGeom prst="rect">
            <a:avLst/>
          </a:prstGeom>
        </p:spPr>
      </p:pic>
    </p:spTree>
    <p:extLst>
      <p:ext uri="{BB962C8B-B14F-4D97-AF65-F5344CB8AC3E}">
        <p14:creationId xmlns:p14="http://schemas.microsoft.com/office/powerpoint/2010/main" val="3384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It is hard to see the tertiary structure of the protein in this representation.</a:t>
            </a:r>
          </a:p>
          <a:p>
            <a:pPr marL="457200" indent="-457200">
              <a:buFont typeface="+mj-lt"/>
              <a:buAutoNum type="arabicPeriod"/>
            </a:pPr>
            <a:r>
              <a:rPr lang="en-US" altLang="zh-TW" dirty="0"/>
              <a:t>Under VMD Main, Graphics &gt; Representations…</a:t>
            </a:r>
          </a:p>
          <a:p>
            <a:pPr marL="457200" indent="-457200">
              <a:buFont typeface="+mj-lt"/>
              <a:buAutoNum type="arabicPeriod"/>
            </a:pPr>
            <a:r>
              <a:rPr lang="en-US" altLang="zh-TW" dirty="0"/>
              <a:t>(Make sure that the selected molecule is correct) Click Create Rep, Click Create Rep AGAIN.</a:t>
            </a:r>
          </a:p>
          <a:p>
            <a:pPr marL="457200" indent="-457200">
              <a:buFont typeface="+mj-lt"/>
              <a:buAutoNum type="arabicPeriod"/>
            </a:pPr>
            <a:r>
              <a:rPr lang="en-US" altLang="zh-TW" dirty="0"/>
              <a:t>While the first Rep is highlighted, type under “Selected Atoms” </a:t>
            </a:r>
            <a:r>
              <a:rPr lang="en-US" altLang="zh-TW" i="1" dirty="0"/>
              <a:t>all protein</a:t>
            </a:r>
            <a:r>
              <a:rPr lang="en-US" altLang="zh-TW" dirty="0"/>
              <a:t> then hit enter</a:t>
            </a:r>
          </a:p>
          <a:p>
            <a:pPr marL="457200" indent="-457200">
              <a:buFont typeface="+mj-lt"/>
              <a:buAutoNum type="arabicPeriod"/>
            </a:pPr>
            <a:r>
              <a:rPr lang="en-US" altLang="zh-TW" dirty="0"/>
              <a:t>Change “Coloring Method” from </a:t>
            </a:r>
            <a:r>
              <a:rPr lang="en-US" altLang="zh-TW" i="1" dirty="0"/>
              <a:t>Name</a:t>
            </a:r>
            <a:r>
              <a:rPr lang="en-US" altLang="zh-TW" dirty="0"/>
              <a:t> to </a:t>
            </a:r>
            <a:r>
              <a:rPr lang="en-US" altLang="zh-TW" i="1" dirty="0"/>
              <a:t>Secondary Structure</a:t>
            </a:r>
            <a:r>
              <a:rPr lang="en-US" altLang="zh-TW" dirty="0"/>
              <a:t>.</a:t>
            </a:r>
          </a:p>
          <a:p>
            <a:pPr marL="457200" indent="-457200">
              <a:buFont typeface="+mj-lt"/>
              <a:buAutoNum type="arabicPeriod"/>
            </a:pPr>
            <a:r>
              <a:rPr lang="en-US" altLang="zh-TW" dirty="0"/>
              <a:t>Change “Drawing Method” from </a:t>
            </a:r>
            <a:r>
              <a:rPr lang="en-US" altLang="zh-TW" i="1" dirty="0"/>
              <a:t>Lines</a:t>
            </a:r>
            <a:r>
              <a:rPr lang="en-US" altLang="zh-TW" dirty="0"/>
              <a:t> to </a:t>
            </a:r>
            <a:r>
              <a:rPr lang="en-US" altLang="zh-TW" i="1" dirty="0" err="1"/>
              <a:t>NewCartoon</a:t>
            </a:r>
            <a:r>
              <a:rPr lang="en-US" altLang="zh-TW" dirty="0"/>
              <a:t>.</a:t>
            </a:r>
          </a:p>
          <a:p>
            <a:pPr marL="457200" indent="-45720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spTree>
    <p:extLst>
      <p:ext uri="{BB962C8B-B14F-4D97-AF65-F5344CB8AC3E}">
        <p14:creationId xmlns:p14="http://schemas.microsoft.com/office/powerpoint/2010/main" val="2012750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457200" indent="-457200">
              <a:buFont typeface="+mj-lt"/>
              <a:buAutoNum type="arabicPeriod" startAt="6"/>
            </a:pPr>
            <a:r>
              <a:rPr lang="en-US" altLang="zh-TW" dirty="0"/>
              <a:t>While the </a:t>
            </a:r>
            <a:r>
              <a:rPr lang="en-US" altLang="zh-TW" b="1" dirty="0"/>
              <a:t>second</a:t>
            </a:r>
            <a:r>
              <a:rPr lang="en-US" altLang="zh-TW" dirty="0"/>
              <a:t> Rep is highlighted, type under “Selected Atoms” </a:t>
            </a:r>
            <a:r>
              <a:rPr lang="en-US" altLang="zh-TW" i="1" dirty="0"/>
              <a:t>all water</a:t>
            </a:r>
            <a:r>
              <a:rPr lang="en-US" altLang="zh-TW" dirty="0"/>
              <a:t> then hit enter</a:t>
            </a:r>
          </a:p>
          <a:p>
            <a:pPr marL="457200" indent="-457200">
              <a:buFont typeface="+mj-lt"/>
              <a:buAutoNum type="arabicPeriod" startAt="6"/>
            </a:pPr>
            <a:r>
              <a:rPr lang="en-US" altLang="zh-TW" dirty="0"/>
              <a:t>Change “Drawing Method” from </a:t>
            </a:r>
            <a:r>
              <a:rPr lang="en-US" altLang="zh-TW" i="1" dirty="0"/>
              <a:t>Lines</a:t>
            </a:r>
            <a:r>
              <a:rPr lang="en-US" altLang="zh-TW" dirty="0"/>
              <a:t> to </a:t>
            </a:r>
            <a:r>
              <a:rPr lang="en-US" altLang="zh-TW" i="1" dirty="0"/>
              <a:t>Points</a:t>
            </a:r>
            <a:r>
              <a:rPr lang="en-US" altLang="zh-TW" dirty="0"/>
              <a:t>.</a:t>
            </a:r>
          </a:p>
          <a:p>
            <a:pPr marL="457200" indent="-457200">
              <a:buFont typeface="+mj-lt"/>
              <a:buAutoNum type="arabicPeriod" startAt="6"/>
            </a:pPr>
            <a:r>
              <a:rPr lang="en-US" altLang="zh-TW" dirty="0"/>
              <a:t>While the </a:t>
            </a:r>
            <a:r>
              <a:rPr lang="en-US" altLang="zh-TW" b="1" dirty="0"/>
              <a:t>third</a:t>
            </a:r>
            <a:r>
              <a:rPr lang="en-US" altLang="zh-TW" dirty="0"/>
              <a:t> Rep is highlighted, type under “Selected Atoms” </a:t>
            </a:r>
            <a:r>
              <a:rPr lang="en-US" altLang="zh-TW" i="1" dirty="0"/>
              <a:t>all ions</a:t>
            </a:r>
            <a:r>
              <a:rPr lang="en-US" altLang="zh-TW" dirty="0"/>
              <a:t> then hit enter</a:t>
            </a:r>
          </a:p>
          <a:p>
            <a:pPr marL="457200" indent="-457200">
              <a:buFont typeface="+mj-lt"/>
              <a:buAutoNum type="arabicPeriod" startAt="6"/>
            </a:pPr>
            <a:r>
              <a:rPr lang="en-US" altLang="zh-TW" dirty="0"/>
              <a:t>Change “Drawing Method” from </a:t>
            </a:r>
            <a:r>
              <a:rPr lang="en-US" altLang="zh-TW" i="1" dirty="0"/>
              <a:t>Lines</a:t>
            </a:r>
            <a:r>
              <a:rPr lang="en-US" altLang="zh-TW" dirty="0"/>
              <a:t> to </a:t>
            </a:r>
            <a:r>
              <a:rPr lang="en-US" altLang="zh-TW" i="1" dirty="0"/>
              <a:t>VDW</a:t>
            </a:r>
            <a:r>
              <a:rPr lang="en-US" altLang="zh-TW" dirty="0"/>
              <a:t>.</a:t>
            </a:r>
          </a:p>
          <a:p>
            <a:pPr marL="457200" indent="-457200">
              <a:buFont typeface="+mj-lt"/>
              <a:buAutoNum type="arabicPeriod" startAt="6"/>
            </a:pPr>
            <a:endParaRPr lang="en-US" altLang="zh-TW" dirty="0"/>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5" name="圖片 4">
            <a:extLst>
              <a:ext uri="{FF2B5EF4-FFF2-40B4-BE49-F238E27FC236}">
                <a16:creationId xmlns:a16="http://schemas.microsoft.com/office/drawing/2014/main" id="{01CED469-60D0-47FD-8BAB-38947BA9EFC7}"/>
              </a:ext>
            </a:extLst>
          </p:cNvPr>
          <p:cNvPicPr>
            <a:picLocks noChangeAspect="1"/>
          </p:cNvPicPr>
          <p:nvPr/>
        </p:nvPicPr>
        <p:blipFill>
          <a:blip r:embed="rId2"/>
          <a:stretch>
            <a:fillRect/>
          </a:stretch>
        </p:blipFill>
        <p:spPr>
          <a:xfrm>
            <a:off x="3174410" y="3671033"/>
            <a:ext cx="2795179" cy="2987068"/>
          </a:xfrm>
          <a:prstGeom prst="rect">
            <a:avLst/>
          </a:prstGeom>
        </p:spPr>
      </p:pic>
    </p:spTree>
    <p:extLst>
      <p:ext uri="{BB962C8B-B14F-4D97-AF65-F5344CB8AC3E}">
        <p14:creationId xmlns:p14="http://schemas.microsoft.com/office/powerpoint/2010/main" val="1165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34322-5372-47DE-B05B-A9535B0A7060}"/>
              </a:ext>
            </a:extLst>
          </p:cNvPr>
          <p:cNvSpPr>
            <a:spLocks noGrp="1"/>
          </p:cNvSpPr>
          <p:nvPr>
            <p:ph type="title"/>
          </p:nvPr>
        </p:nvSpPr>
        <p:spPr/>
        <p:txBody>
          <a:bodyPr/>
          <a:lstStyle/>
          <a:p>
            <a:r>
              <a:rPr lang="en-US" altLang="zh-TW" dirty="0"/>
              <a:t>Multiscale simulation</a:t>
            </a:r>
            <a:endParaRPr lang="en-US" dirty="0"/>
          </a:p>
        </p:txBody>
      </p:sp>
      <p:sp>
        <p:nvSpPr>
          <p:cNvPr id="3" name="內容版面配置區 2">
            <a:extLst>
              <a:ext uri="{FF2B5EF4-FFF2-40B4-BE49-F238E27FC236}">
                <a16:creationId xmlns:a16="http://schemas.microsoft.com/office/drawing/2014/main" id="{67320BF7-C3AB-4779-B27D-B271E65C9035}"/>
              </a:ext>
            </a:extLst>
          </p:cNvPr>
          <p:cNvSpPr>
            <a:spLocks noGrp="1"/>
          </p:cNvSpPr>
          <p:nvPr>
            <p:ph idx="1"/>
          </p:nvPr>
        </p:nvSpPr>
        <p:spPr>
          <a:xfrm>
            <a:off x="457200" y="879893"/>
            <a:ext cx="8229600" cy="1875664"/>
          </a:xfrm>
        </p:spPr>
        <p:txBody>
          <a:bodyPr>
            <a:normAutofit/>
          </a:bodyPr>
          <a:lstStyle/>
          <a:p>
            <a:pPr marL="0" indent="0">
              <a:buNone/>
            </a:pPr>
            <a:r>
              <a:rPr lang="en-US" b="0" i="0" dirty="0">
                <a:effectLst/>
                <a:latin typeface="+mj-lt"/>
              </a:rPr>
              <a:t>The idea behind multiscale simulation is to combine models at different levels of detail to simulate the behavior of a system as a whole. </a:t>
            </a:r>
          </a:p>
          <a:p>
            <a:pPr marL="0" indent="0">
              <a:buNone/>
            </a:pPr>
            <a:r>
              <a:rPr lang="en-US" altLang="zh-TW" dirty="0">
                <a:latin typeface="+mj-lt"/>
              </a:rPr>
              <a:t>There are several combinations commonly used:</a:t>
            </a:r>
          </a:p>
          <a:p>
            <a:pPr marL="457200" indent="-457200">
              <a:buFont typeface="+mj-lt"/>
              <a:buAutoNum type="arabicPeriod"/>
            </a:pPr>
            <a:endParaRPr lang="en-US" dirty="0">
              <a:latin typeface="+mj-lt"/>
            </a:endParaRPr>
          </a:p>
        </p:txBody>
      </p:sp>
      <p:sp>
        <p:nvSpPr>
          <p:cNvPr id="4" name="投影片編號版面配置區 3">
            <a:extLst>
              <a:ext uri="{FF2B5EF4-FFF2-40B4-BE49-F238E27FC236}">
                <a16:creationId xmlns:a16="http://schemas.microsoft.com/office/drawing/2014/main" id="{E5FB84BF-7BB1-4D36-A4B9-14F18136AE2C}"/>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1026" name="Picture 2" descr="Figure 1">
            <a:extLst>
              <a:ext uri="{FF2B5EF4-FFF2-40B4-BE49-F238E27FC236}">
                <a16:creationId xmlns:a16="http://schemas.microsoft.com/office/drawing/2014/main" id="{0A95D7B7-E7FD-42B9-907B-5BB3E31F2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476" y="2983850"/>
            <a:ext cx="3336323" cy="3062744"/>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a:extLst>
              <a:ext uri="{FF2B5EF4-FFF2-40B4-BE49-F238E27FC236}">
                <a16:creationId xmlns:a16="http://schemas.microsoft.com/office/drawing/2014/main" id="{3B61AFB4-0B28-4E0B-AB7D-8088F4DAD3F6}"/>
              </a:ext>
            </a:extLst>
          </p:cNvPr>
          <p:cNvSpPr txBox="1">
            <a:spLocks/>
          </p:cNvSpPr>
          <p:nvPr/>
        </p:nvSpPr>
        <p:spPr>
          <a:xfrm>
            <a:off x="457201" y="2755557"/>
            <a:ext cx="4762500" cy="3965919"/>
          </a:xfrm>
          <a:prstGeom prst="rect">
            <a:avLst/>
          </a:prstGeom>
        </p:spPr>
        <p:txBody>
          <a:bodyPr vert="horz" lIns="91440" tIns="45720" rIns="91440" bIns="45720" rtlCol="0">
            <a:normAutofit lnSpcReduction="1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dirty="0">
                <a:latin typeface="+mj-lt"/>
              </a:rPr>
              <a:t>QM/QM2, where QM2 is a lower level QM method such as DFT tight binding (DFTB such as extended tight binding XTB), semi-empirical methods (PM6, AM3, </a:t>
            </a:r>
            <a:r>
              <a:rPr lang="en-US" dirty="0" err="1">
                <a:latin typeface="+mj-lt"/>
              </a:rPr>
              <a:t>etc</a:t>
            </a:r>
            <a:r>
              <a:rPr lang="en-US" dirty="0">
                <a:latin typeface="+mj-lt"/>
              </a:rPr>
              <a:t>).</a:t>
            </a:r>
          </a:p>
          <a:p>
            <a:pPr marL="457200" indent="-457200">
              <a:buFont typeface="+mj-lt"/>
              <a:buAutoNum type="arabicPeriod"/>
            </a:pPr>
            <a:r>
              <a:rPr lang="en-US" dirty="0">
                <a:latin typeface="+mj-lt"/>
              </a:rPr>
              <a:t>QM/MM, where MM is molecular mechanics in which atoms in molecules are treated as charged balls on springs (to be continued).</a:t>
            </a:r>
          </a:p>
        </p:txBody>
      </p:sp>
    </p:spTree>
    <p:extLst>
      <p:ext uri="{BB962C8B-B14F-4D97-AF65-F5344CB8AC3E}">
        <p14:creationId xmlns:p14="http://schemas.microsoft.com/office/powerpoint/2010/main" val="40198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520907"/>
          </a:xfrm>
        </p:spPr>
        <p:txBody>
          <a:bodyPr>
            <a:normAutofit lnSpcReduction="10000"/>
          </a:bodyPr>
          <a:lstStyle/>
          <a:p>
            <a:pPr marL="0" indent="0">
              <a:buNone/>
            </a:pPr>
            <a:r>
              <a:rPr lang="en-US" altLang="zh-TW" dirty="0"/>
              <a:t>Let’s import the trajectory into the structure</a:t>
            </a:r>
          </a:p>
          <a:p>
            <a:pPr marL="457200" indent="-457200">
              <a:buFont typeface="+mj-lt"/>
              <a:buAutoNum type="arabicPeriod"/>
            </a:pPr>
            <a:r>
              <a:rPr lang="en-US" altLang="zh-TW" dirty="0"/>
              <a:t>Download md_0_10.xtc from the server</a:t>
            </a:r>
          </a:p>
          <a:p>
            <a:pPr marL="457200" indent="-457200">
              <a:buFont typeface="+mj-lt"/>
              <a:buAutoNum type="arabicPeriod"/>
            </a:pPr>
            <a:r>
              <a:rPr lang="en-US" altLang="zh-TW" dirty="0"/>
              <a:t>Under Molecule File Browser, make sure it shows Load files for: </a:t>
            </a:r>
            <a:r>
              <a:rPr lang="en-US" altLang="zh-TW" i="1" dirty="0"/>
              <a:t>0: md_0_10.gro</a:t>
            </a:r>
          </a:p>
          <a:p>
            <a:pPr marL="457200" indent="-457200">
              <a:buFont typeface="+mj-lt"/>
              <a:buAutoNum type="arabicPeriod"/>
            </a:pPr>
            <a:r>
              <a:rPr lang="en-US" altLang="zh-TW" dirty="0"/>
              <a:t>Clock Browse…, choose md_0_10.xtc, Load </a:t>
            </a:r>
          </a:p>
          <a:p>
            <a:pPr marL="457200" indent="-457200">
              <a:buFont typeface="+mj-lt"/>
              <a:buAutoNum type="arabicPeriod"/>
            </a:pPr>
            <a:r>
              <a:rPr lang="en-US" altLang="zh-TW" dirty="0"/>
              <a:t>Wait for the loading to finish</a:t>
            </a:r>
          </a:p>
          <a:p>
            <a:pPr marL="457200" indent="-457200">
              <a:buFont typeface="+mj-lt"/>
              <a:buAutoNum type="arabicPeriod"/>
            </a:pPr>
            <a:r>
              <a:rPr lang="en-US" altLang="zh-TW" dirty="0"/>
              <a:t>Now you can play around with the frames under VMD Main using the buttons and progress bar.</a:t>
            </a:r>
          </a:p>
          <a:p>
            <a:pPr marL="457200" indent="-457200">
              <a:buFont typeface="+mj-lt"/>
              <a:buAutoNum type="arabicPeriod"/>
            </a:pPr>
            <a:r>
              <a:rPr lang="en-US" altLang="zh-TW" dirty="0"/>
              <a:t>The screen is flooded with molecules. You can double click on the second Rep under Graphic Representation to hide the water molecules.</a:t>
            </a:r>
          </a:p>
          <a:p>
            <a:pPr marL="457200" indent="-457200">
              <a:buFont typeface="+mj-lt"/>
              <a:buAutoNum type="arabicPeriod"/>
            </a:pPr>
            <a:r>
              <a:rPr lang="en-US" altLang="zh-TW" dirty="0"/>
              <a:t>In the display window, click T to translate, R to rotate, S to scale.</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spTree>
    <p:extLst>
      <p:ext uri="{BB962C8B-B14F-4D97-AF65-F5344CB8AC3E}">
        <p14:creationId xmlns:p14="http://schemas.microsoft.com/office/powerpoint/2010/main" val="276356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5B53D2-0479-4889-92A4-22637D8185A5}"/>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0B47DA99-F4D6-45D2-BE17-5E75732CCA9E}"/>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A5D4C53-53C0-4B24-A0BB-A8EA20F549FF}"/>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spTree>
    <p:extLst>
      <p:ext uri="{BB962C8B-B14F-4D97-AF65-F5344CB8AC3E}">
        <p14:creationId xmlns:p14="http://schemas.microsoft.com/office/powerpoint/2010/main" val="283572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Now, let’s visualize the files from Exercise 2</a:t>
            </a:r>
          </a:p>
          <a:p>
            <a:pPr marL="457200" indent="-457200">
              <a:buFont typeface="+mj-lt"/>
              <a:buAutoNum type="arabicPeriod"/>
            </a:pPr>
            <a:r>
              <a:rPr lang="en-US" altLang="zh-TW" dirty="0"/>
              <a:t>Repeat what you have done for Exercise 1</a:t>
            </a:r>
          </a:p>
          <a:p>
            <a:pPr marL="457200" indent="-457200">
              <a:buFont typeface="+mj-lt"/>
              <a:buAutoNum type="arabicPeriod"/>
            </a:pPr>
            <a:r>
              <a:rPr lang="en-US" altLang="zh-TW" dirty="0"/>
              <a:t>Add in Graphic Representation an extra Rep: </a:t>
            </a:r>
          </a:p>
          <a:p>
            <a:pPr marL="400050" lvl="1" indent="0">
              <a:buNone/>
            </a:pPr>
            <a:r>
              <a:rPr lang="en-US" altLang="zh-TW" dirty="0" err="1"/>
              <a:t>resname</a:t>
            </a:r>
            <a:r>
              <a:rPr lang="en-US" altLang="zh-TW" dirty="0"/>
              <a:t> </a:t>
            </a:r>
            <a:r>
              <a:rPr lang="en-US" altLang="zh-TW" dirty="0" err="1"/>
              <a:t>lig</a:t>
            </a:r>
            <a:r>
              <a:rPr lang="en-US" altLang="zh-TW" dirty="0"/>
              <a:t> and change the Drawing Method to </a:t>
            </a:r>
            <a:r>
              <a:rPr lang="en-US" altLang="zh-TW" dirty="0" err="1"/>
              <a:t>Licorie</a:t>
            </a:r>
            <a:r>
              <a:rPr lang="en-US" altLang="zh-TW" dirty="0"/>
              <a:t>.</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Tree>
    <p:extLst>
      <p:ext uri="{BB962C8B-B14F-4D97-AF65-F5344CB8AC3E}">
        <p14:creationId xmlns:p14="http://schemas.microsoft.com/office/powerpoint/2010/main" val="2667615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a:xfrm>
            <a:off x="457200" y="879893"/>
            <a:ext cx="8229600" cy="5408763"/>
          </a:xfrm>
        </p:spPr>
        <p:txBody>
          <a:bodyPr/>
          <a:lstStyle/>
          <a:p>
            <a:pPr marL="0" indent="0">
              <a:buNone/>
            </a:pPr>
            <a:r>
              <a:rPr lang="en-US" altLang="zh-TW" dirty="0"/>
              <a:t>You may immediate notice a few differences:</a:t>
            </a:r>
          </a:p>
          <a:p>
            <a:pPr marL="457200" indent="-457200">
              <a:buFont typeface="+mj-lt"/>
              <a:buAutoNum type="arabicPeriod"/>
            </a:pPr>
            <a:r>
              <a:rPr lang="en-US" altLang="zh-TW" dirty="0"/>
              <a:t>For the first snapshot, the proteins are not bound to each other and the ligands seem outside the protein</a:t>
            </a:r>
          </a:p>
          <a:p>
            <a:pPr marL="457200" indent="-457200">
              <a:buFont typeface="+mj-lt"/>
              <a:buAutoNum type="arabicPeriod"/>
            </a:pPr>
            <a:r>
              <a:rPr lang="en-US" altLang="zh-TW" dirty="0"/>
              <a:t>It is very hard to follow the protein-ligand motions when the whole complex is drifting across the periodic boundary.</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Tree>
    <p:extLst>
      <p:ext uri="{BB962C8B-B14F-4D97-AF65-F5344CB8AC3E}">
        <p14:creationId xmlns:p14="http://schemas.microsoft.com/office/powerpoint/2010/main" val="1921355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FA291-162A-4757-8817-BA4AA44C364E}"/>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D7EE0EE-DF89-4AC5-A9F7-6B27D7889E56}"/>
              </a:ext>
            </a:extLst>
          </p:cNvPr>
          <p:cNvSpPr>
            <a:spLocks noGrp="1"/>
          </p:cNvSpPr>
          <p:nvPr>
            <p:ph idx="1"/>
          </p:nvPr>
        </p:nvSpPr>
        <p:spPr>
          <a:xfrm>
            <a:off x="457200" y="879893"/>
            <a:ext cx="8229600" cy="5662575"/>
          </a:xfrm>
        </p:spPr>
        <p:txBody>
          <a:bodyPr>
            <a:normAutofit fontScale="92500" lnSpcReduction="10000"/>
          </a:bodyPr>
          <a:lstStyle/>
          <a:p>
            <a:pPr marL="0" indent="0">
              <a:buNone/>
            </a:pPr>
            <a:r>
              <a:rPr lang="en-US" dirty="0"/>
              <a:t>It is often a good idea to center the protein to the simulation box and superimpose the backbone of the protein so we can focus on the motion of the ligands inside the protein.</a:t>
            </a:r>
          </a:p>
          <a:p>
            <a:pPr marL="457200" indent="-457200">
              <a:buFont typeface="+mj-lt"/>
              <a:buAutoNum type="arabicPeriod"/>
            </a:pPr>
            <a:r>
              <a:rPr lang="en-US" dirty="0" err="1"/>
              <a:t>gmx</a:t>
            </a:r>
            <a:r>
              <a:rPr lang="en-US" dirty="0"/>
              <a:t> </a:t>
            </a:r>
            <a:r>
              <a:rPr lang="en-US" dirty="0" err="1"/>
              <a:t>trjconv</a:t>
            </a:r>
            <a:r>
              <a:rPr lang="en-US" dirty="0"/>
              <a:t> -s md_0_10.tpr -f md_0_10.xtc -center -</a:t>
            </a:r>
            <a:r>
              <a:rPr lang="en-US" dirty="0" err="1"/>
              <a:t>pbc</a:t>
            </a:r>
            <a:r>
              <a:rPr lang="en-US" dirty="0"/>
              <a:t> mol -</a:t>
            </a:r>
            <a:r>
              <a:rPr lang="en-US" dirty="0" err="1"/>
              <a:t>ur</a:t>
            </a:r>
            <a:r>
              <a:rPr lang="en-US" dirty="0"/>
              <a:t> compact -o md_0_10_center.xtc</a:t>
            </a:r>
          </a:p>
          <a:p>
            <a:pPr marL="400050" lvl="1" indent="0">
              <a:buNone/>
            </a:pPr>
            <a:r>
              <a:rPr lang="en-US" dirty="0"/>
              <a:t>1</a:t>
            </a:r>
          </a:p>
          <a:p>
            <a:pPr marL="400050" lvl="1" indent="0">
              <a:buNone/>
            </a:pPr>
            <a:r>
              <a:rPr lang="en-US" dirty="0"/>
              <a:t>0</a:t>
            </a:r>
          </a:p>
          <a:p>
            <a:pPr marL="457200" indent="-457200">
              <a:buFont typeface="+mj-lt"/>
              <a:buAutoNum type="arabicPeriod"/>
            </a:pPr>
            <a:r>
              <a:rPr lang="en-US" dirty="0" err="1"/>
              <a:t>gmx</a:t>
            </a:r>
            <a:r>
              <a:rPr lang="en-US" dirty="0"/>
              <a:t> </a:t>
            </a:r>
            <a:r>
              <a:rPr lang="en-US" dirty="0" err="1"/>
              <a:t>trjconv</a:t>
            </a:r>
            <a:r>
              <a:rPr lang="en-US" dirty="0"/>
              <a:t> -s md_0_10.tpr -f md_0_10_center.xtc -fit </a:t>
            </a:r>
            <a:r>
              <a:rPr lang="en-US" dirty="0" err="1"/>
              <a:t>rot+trans</a:t>
            </a:r>
            <a:r>
              <a:rPr lang="en-US" dirty="0"/>
              <a:t> -o md_0_10_center_fit.xtc</a:t>
            </a:r>
          </a:p>
          <a:p>
            <a:pPr marL="400050" lvl="1" indent="0">
              <a:buNone/>
            </a:pPr>
            <a:r>
              <a:rPr lang="en-US" dirty="0"/>
              <a:t>4</a:t>
            </a:r>
          </a:p>
          <a:p>
            <a:pPr marL="400050" lvl="1" indent="0">
              <a:buNone/>
            </a:pPr>
            <a:r>
              <a:rPr lang="en-US" dirty="0"/>
              <a:t>0</a:t>
            </a:r>
          </a:p>
          <a:p>
            <a:pPr marL="457200" indent="-457200">
              <a:buFont typeface="+mj-lt"/>
              <a:buAutoNum type="arabicPeriod"/>
            </a:pPr>
            <a:r>
              <a:rPr lang="en-US" dirty="0" err="1"/>
              <a:t>gmx</a:t>
            </a:r>
            <a:r>
              <a:rPr lang="en-US" dirty="0"/>
              <a:t> </a:t>
            </a:r>
            <a:r>
              <a:rPr lang="en-US" dirty="0" err="1"/>
              <a:t>trjconv</a:t>
            </a:r>
            <a:r>
              <a:rPr lang="en-US" dirty="0"/>
              <a:t> -s md_0_10.tpr -f md_0_10_center.xtc -dump 0 -o md_0_10_center_start.pdb</a:t>
            </a:r>
          </a:p>
          <a:p>
            <a:pPr marL="400050" lvl="1" indent="0">
              <a:buNone/>
            </a:pPr>
            <a:r>
              <a:rPr lang="en-US" dirty="0"/>
              <a:t>0</a:t>
            </a:r>
          </a:p>
        </p:txBody>
      </p:sp>
      <p:sp>
        <p:nvSpPr>
          <p:cNvPr id="4" name="投影片編號版面配置區 3">
            <a:extLst>
              <a:ext uri="{FF2B5EF4-FFF2-40B4-BE49-F238E27FC236}">
                <a16:creationId xmlns:a16="http://schemas.microsoft.com/office/drawing/2014/main" id="{18BF0D27-1D52-4A0B-83E0-49E451029EAE}"/>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spTree>
    <p:extLst>
      <p:ext uri="{BB962C8B-B14F-4D97-AF65-F5344CB8AC3E}">
        <p14:creationId xmlns:p14="http://schemas.microsoft.com/office/powerpoint/2010/main" val="3932781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FA291-162A-4757-8817-BA4AA44C364E}"/>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D7EE0EE-DF89-4AC5-A9F7-6B27D7889E56}"/>
              </a:ext>
            </a:extLst>
          </p:cNvPr>
          <p:cNvSpPr>
            <a:spLocks noGrp="1"/>
          </p:cNvSpPr>
          <p:nvPr>
            <p:ph idx="1"/>
          </p:nvPr>
        </p:nvSpPr>
        <p:spPr>
          <a:xfrm>
            <a:off x="457200" y="879893"/>
            <a:ext cx="8229600" cy="5662575"/>
          </a:xfrm>
        </p:spPr>
        <p:txBody>
          <a:bodyPr>
            <a:normAutofit/>
          </a:bodyPr>
          <a:lstStyle/>
          <a:p>
            <a:pPr marL="0" indent="0">
              <a:buNone/>
            </a:pPr>
            <a:r>
              <a:rPr lang="en-US" dirty="0"/>
              <a:t>Now load the movie using md_0_10_center_start.pdb as your first frame</a:t>
            </a:r>
            <a:r>
              <a:rPr lang="zh-TW" altLang="en-US" dirty="0"/>
              <a:t> </a:t>
            </a:r>
            <a:r>
              <a:rPr lang="en-US" altLang="zh-TW" dirty="0"/>
              <a:t>and md_0_10_center_fit as the trajectory.</a:t>
            </a:r>
            <a:endParaRPr lang="en-US" dirty="0"/>
          </a:p>
        </p:txBody>
      </p:sp>
      <p:sp>
        <p:nvSpPr>
          <p:cNvPr id="4" name="投影片編號版面配置區 3">
            <a:extLst>
              <a:ext uri="{FF2B5EF4-FFF2-40B4-BE49-F238E27FC236}">
                <a16:creationId xmlns:a16="http://schemas.microsoft.com/office/drawing/2014/main" id="{18BF0D27-1D52-4A0B-83E0-49E451029EAE}"/>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1117348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F13D80-CF2A-4839-A05E-84997E638634}"/>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4D3D0221-0E3E-4F15-A971-191D68F46D42}"/>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C31C8E4F-FB6E-41C8-AEC6-76274FF7894C}"/>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Tree>
    <p:extLst>
      <p:ext uri="{BB962C8B-B14F-4D97-AF65-F5344CB8AC3E}">
        <p14:creationId xmlns:p14="http://schemas.microsoft.com/office/powerpoint/2010/main" val="265762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942FC-3935-4E50-B945-8B5D0CB86360}"/>
              </a:ext>
            </a:extLst>
          </p:cNvPr>
          <p:cNvSpPr>
            <a:spLocks noGrp="1"/>
          </p:cNvSpPr>
          <p:nvPr>
            <p:ph type="title"/>
          </p:nvPr>
        </p:nvSpPr>
        <p:spPr/>
        <p:txBody>
          <a:bodyPr/>
          <a:lstStyle/>
          <a:p>
            <a:r>
              <a:rPr lang="en-US" dirty="0"/>
              <a:t>Multiscale simulation</a:t>
            </a:r>
          </a:p>
        </p:txBody>
      </p:sp>
      <p:sp>
        <p:nvSpPr>
          <p:cNvPr id="4" name="投影片編號版面配置區 3">
            <a:extLst>
              <a:ext uri="{FF2B5EF4-FFF2-40B4-BE49-F238E27FC236}">
                <a16:creationId xmlns:a16="http://schemas.microsoft.com/office/drawing/2014/main" id="{DE88BAEA-D6C5-4AD9-A31C-98533C31FD92}"/>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1026" name="Picture 2">
            <a:extLst>
              <a:ext uri="{FF2B5EF4-FFF2-40B4-BE49-F238E27FC236}">
                <a16:creationId xmlns:a16="http://schemas.microsoft.com/office/drawing/2014/main" id="{9FBD1477-B755-4728-A83D-B4CE183C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07" y="910481"/>
            <a:ext cx="8339562" cy="50370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A3D9E5E-9684-4A91-93BE-9ACC69B5E250}"/>
              </a:ext>
            </a:extLst>
          </p:cNvPr>
          <p:cNvSpPr txBox="1"/>
          <p:nvPr/>
        </p:nvSpPr>
        <p:spPr>
          <a:xfrm>
            <a:off x="0" y="6642556"/>
            <a:ext cx="6233652" cy="215444"/>
          </a:xfrm>
          <a:prstGeom prst="rect">
            <a:avLst/>
          </a:prstGeom>
          <a:noFill/>
        </p:spPr>
        <p:txBody>
          <a:bodyPr wrap="square">
            <a:spAutoFit/>
          </a:bodyPr>
          <a:lstStyle/>
          <a:p>
            <a:pPr>
              <a:spcBef>
                <a:spcPts val="0"/>
              </a:spcBef>
              <a:spcAft>
                <a:spcPts val="0"/>
              </a:spcAft>
            </a:pPr>
            <a:r>
              <a:rPr lang="en-US" sz="800" dirty="0">
                <a:effectLst/>
              </a:rPr>
              <a:t>Dans, P. D.; Walther, J.; Gómez, H.; Orozco, M. Multiscale Simulation of DNA. </a:t>
            </a:r>
            <a:r>
              <a:rPr lang="en-US" sz="800" i="1" dirty="0">
                <a:effectLst/>
              </a:rPr>
              <a:t>Current Opinion in Structural Biology</a:t>
            </a:r>
            <a:r>
              <a:rPr lang="en-US" sz="800" dirty="0">
                <a:effectLst/>
              </a:rPr>
              <a:t> </a:t>
            </a:r>
            <a:r>
              <a:rPr lang="en-US" sz="800" b="1" dirty="0">
                <a:effectLst/>
              </a:rPr>
              <a:t>2016</a:t>
            </a:r>
            <a:r>
              <a:rPr lang="en-US" sz="800" dirty="0">
                <a:effectLst/>
              </a:rPr>
              <a:t>, </a:t>
            </a:r>
            <a:r>
              <a:rPr lang="en-US" sz="800" i="1" dirty="0">
                <a:effectLst/>
              </a:rPr>
              <a:t>37</a:t>
            </a:r>
            <a:r>
              <a:rPr lang="en-US" sz="800" dirty="0">
                <a:effectLst/>
              </a:rPr>
              <a:t>, 29–45. </a:t>
            </a:r>
          </a:p>
        </p:txBody>
      </p:sp>
      <p:sp>
        <p:nvSpPr>
          <p:cNvPr id="3" name="矩形 2">
            <a:extLst>
              <a:ext uri="{FF2B5EF4-FFF2-40B4-BE49-F238E27FC236}">
                <a16:creationId xmlns:a16="http://schemas.microsoft.com/office/drawing/2014/main" id="{590A392B-B08E-461E-9D22-DEBA81FDB37F}"/>
              </a:ext>
            </a:extLst>
          </p:cNvPr>
          <p:cNvSpPr/>
          <p:nvPr/>
        </p:nvSpPr>
        <p:spPr>
          <a:xfrm>
            <a:off x="3214688" y="1450109"/>
            <a:ext cx="1320800" cy="258618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841500" y="2880454"/>
            <a:ext cx="406400" cy="317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p:cNvCxnSpPr>
          <p:nvPr/>
        </p:nvCxnSpPr>
        <p:spPr>
          <a:xfrm flipH="1" flipV="1">
            <a:off x="2247900" y="3197954"/>
            <a:ext cx="2324100" cy="12451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4572000" y="3241888"/>
            <a:ext cx="1697901" cy="369332"/>
          </a:xfrm>
          <a:prstGeom prst="rect">
            <a:avLst/>
          </a:prstGeom>
          <a:noFill/>
        </p:spPr>
        <p:txBody>
          <a:bodyPr wrap="none" rtlCol="0">
            <a:spAutoFit/>
          </a:bodyPr>
          <a:lstStyle/>
          <a:p>
            <a:r>
              <a:rPr lang="en-US" altLang="zh-TW" dirty="0">
                <a:solidFill>
                  <a:srgbClr val="FF0000"/>
                </a:solidFill>
              </a:rPr>
              <a:t>Exclude match</a:t>
            </a:r>
            <a:endParaRPr lang="zh-TW" altLang="en-US" dirty="0">
              <a:solidFill>
                <a:srgbClr val="FF0000"/>
              </a:solidFill>
            </a:endParaRPr>
          </a:p>
        </p:txBody>
      </p:sp>
      <p:sp>
        <p:nvSpPr>
          <p:cNvPr id="9" name="矩形 8">
            <a:extLst>
              <a:ext uri="{FF2B5EF4-FFF2-40B4-BE49-F238E27FC236}">
                <a16:creationId xmlns:a16="http://schemas.microsoft.com/office/drawing/2014/main" id="{1ED2102A-E9B3-49CB-B8CA-2A28B4999AA4}"/>
              </a:ext>
            </a:extLst>
          </p:cNvPr>
          <p:cNvSpPr/>
          <p:nvPr/>
        </p:nvSpPr>
        <p:spPr>
          <a:xfrm>
            <a:off x="901700" y="2880454"/>
            <a:ext cx="666750" cy="317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E2C5D01D-9CE3-47D7-9B98-BE14E2058295}"/>
              </a:ext>
            </a:extLst>
          </p:cNvPr>
          <p:cNvCxnSpPr>
            <a:cxnSpLocks/>
          </p:cNvCxnSpPr>
          <p:nvPr/>
        </p:nvCxnSpPr>
        <p:spPr>
          <a:xfrm flipH="1">
            <a:off x="1568450" y="2664554"/>
            <a:ext cx="1981200" cy="21590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BAC2F8C0-B25E-45D7-BFBE-6482A898C870}"/>
              </a:ext>
            </a:extLst>
          </p:cNvPr>
          <p:cNvSpPr txBox="1"/>
          <p:nvPr/>
        </p:nvSpPr>
        <p:spPr>
          <a:xfrm>
            <a:off x="3549650" y="2479888"/>
            <a:ext cx="2364750" cy="369332"/>
          </a:xfrm>
          <a:prstGeom prst="rect">
            <a:avLst/>
          </a:prstGeom>
          <a:noFill/>
        </p:spPr>
        <p:txBody>
          <a:bodyPr wrap="none" rtlCol="0">
            <a:spAutoFit/>
          </a:bodyPr>
          <a:lstStyle/>
          <a:p>
            <a:r>
              <a:rPr lang="en-US" altLang="zh-TW" dirty="0">
                <a:solidFill>
                  <a:srgbClr val="FF0000"/>
                </a:solidFill>
              </a:rPr>
              <a:t>Find matches in a file</a:t>
            </a:r>
            <a:endParaRPr lang="zh-TW" altLang="en-US" dirty="0">
              <a:solidFill>
                <a:srgbClr val="FF0000"/>
              </a:solidFill>
            </a:endParaRPr>
          </a:p>
        </p:txBody>
      </p:sp>
    </p:spTree>
    <p:extLst>
      <p:ext uri="{BB962C8B-B14F-4D97-AF65-F5344CB8AC3E}">
        <p14:creationId xmlns:p14="http://schemas.microsoft.com/office/powerpoint/2010/main" val="323431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4030042" y="3651703"/>
            <a:ext cx="1746250" cy="3693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p:cNvCxnSpPr>
          <p:nvPr/>
        </p:nvCxnSpPr>
        <p:spPr>
          <a:xfrm flipH="1">
            <a:off x="5597984" y="3576326"/>
            <a:ext cx="315049" cy="6350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4461324" y="3238744"/>
            <a:ext cx="4779898" cy="369332"/>
          </a:xfrm>
          <a:prstGeom prst="rect">
            <a:avLst/>
          </a:prstGeom>
          <a:noFill/>
        </p:spPr>
        <p:txBody>
          <a:bodyPr wrap="none" rtlCol="0">
            <a:spAutoFit/>
          </a:bodyPr>
          <a:lstStyle/>
          <a:p>
            <a:r>
              <a:rPr lang="en-US" altLang="zh-TW" dirty="0">
                <a:solidFill>
                  <a:srgbClr val="FF0000"/>
                </a:solidFill>
              </a:rPr>
              <a:t>export PATH so the system can find </a:t>
            </a:r>
            <a:r>
              <a:rPr lang="en-US" altLang="zh-TW" dirty="0" err="1">
                <a:solidFill>
                  <a:srgbClr val="FF0000"/>
                </a:solidFill>
              </a:rPr>
              <a:t>gromacs</a:t>
            </a:r>
            <a:endParaRPr lang="zh-TW" altLang="en-US" dirty="0">
              <a:solidFill>
                <a:srgbClr val="FF0000"/>
              </a:solidFill>
            </a:endParaRPr>
          </a:p>
        </p:txBody>
      </p:sp>
    </p:spTree>
    <p:extLst>
      <p:ext uri="{BB962C8B-B14F-4D97-AF65-F5344CB8AC3E}">
        <p14:creationId xmlns:p14="http://schemas.microsoft.com/office/powerpoint/2010/main" val="96652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51000" y="4119155"/>
            <a:ext cx="131445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308225" y="3781456"/>
            <a:ext cx="504825" cy="337699"/>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B9E691B6-3B6A-48D7-A90A-99E81FAAD70C}"/>
              </a:ext>
            </a:extLst>
          </p:cNvPr>
          <p:cNvSpPr txBox="1"/>
          <p:nvPr/>
        </p:nvSpPr>
        <p:spPr>
          <a:xfrm>
            <a:off x="2772899" y="3429000"/>
            <a:ext cx="3993401" cy="369332"/>
          </a:xfrm>
          <a:prstGeom prst="rect">
            <a:avLst/>
          </a:prstGeom>
          <a:noFill/>
        </p:spPr>
        <p:txBody>
          <a:bodyPr wrap="none" rtlCol="0">
            <a:spAutoFit/>
          </a:bodyPr>
          <a:lstStyle/>
          <a:p>
            <a:r>
              <a:rPr lang="en-US" altLang="zh-TW" dirty="0">
                <a:solidFill>
                  <a:srgbClr val="FF0000"/>
                </a:solidFill>
              </a:rPr>
              <a:t>convert from </a:t>
            </a:r>
            <a:r>
              <a:rPr lang="en-US" altLang="zh-TW" dirty="0" err="1">
                <a:solidFill>
                  <a:srgbClr val="FF0000"/>
                </a:solidFill>
              </a:rPr>
              <a:t>pdb</a:t>
            </a:r>
            <a:r>
              <a:rPr lang="en-US" altLang="zh-TW" dirty="0">
                <a:solidFill>
                  <a:srgbClr val="FF0000"/>
                </a:solidFill>
              </a:rPr>
              <a:t> file to </a:t>
            </a:r>
            <a:r>
              <a:rPr lang="en-US" altLang="zh-TW" dirty="0" err="1">
                <a:solidFill>
                  <a:srgbClr val="FF0000"/>
                </a:solidFill>
              </a:rPr>
              <a:t>gro</a:t>
            </a:r>
            <a:r>
              <a:rPr lang="en-US" altLang="zh-TW" dirty="0">
                <a:solidFill>
                  <a:srgbClr val="FF0000"/>
                </a:solidFill>
              </a:rPr>
              <a:t>(macs) file</a:t>
            </a:r>
            <a:endParaRPr lang="zh-TW" altLang="en-US" dirty="0">
              <a:solidFill>
                <a:srgbClr val="FF0000"/>
              </a:solidFill>
            </a:endParaRPr>
          </a:p>
        </p:txBody>
      </p:sp>
      <p:sp>
        <p:nvSpPr>
          <p:cNvPr id="11" name="矩形 10">
            <a:extLst>
              <a:ext uri="{FF2B5EF4-FFF2-40B4-BE49-F238E27FC236}">
                <a16:creationId xmlns:a16="http://schemas.microsoft.com/office/drawing/2014/main" id="{232A959B-2298-42B3-93A6-05F7B423BF2D}"/>
              </a:ext>
            </a:extLst>
          </p:cNvPr>
          <p:cNvSpPr/>
          <p:nvPr/>
        </p:nvSpPr>
        <p:spPr>
          <a:xfrm>
            <a:off x="2978150" y="4119154"/>
            <a:ext cx="390525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3D1DD0E4-CAFA-41FB-991A-D3EA77C104BD}"/>
              </a:ext>
            </a:extLst>
          </p:cNvPr>
          <p:cNvCxnSpPr>
            <a:cxnSpLocks/>
          </p:cNvCxnSpPr>
          <p:nvPr/>
        </p:nvCxnSpPr>
        <p:spPr>
          <a:xfrm flipH="1">
            <a:off x="6698413" y="4000389"/>
            <a:ext cx="250824" cy="108515"/>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45139FC1-AA9C-4A70-B3A4-BC7965A5E7FD}"/>
              </a:ext>
            </a:extLst>
          </p:cNvPr>
          <p:cNvSpPr txBox="1"/>
          <p:nvPr/>
        </p:nvSpPr>
        <p:spPr>
          <a:xfrm>
            <a:off x="6883400" y="3685314"/>
            <a:ext cx="2069797" cy="369332"/>
          </a:xfrm>
          <a:prstGeom prst="rect">
            <a:avLst/>
          </a:prstGeom>
          <a:noFill/>
        </p:spPr>
        <p:txBody>
          <a:bodyPr wrap="none" rtlCol="0">
            <a:spAutoFit/>
          </a:bodyPr>
          <a:lstStyle/>
          <a:p>
            <a:r>
              <a:rPr lang="en-US" altLang="zh-TW" dirty="0">
                <a:solidFill>
                  <a:srgbClr val="FF0000"/>
                </a:solidFill>
              </a:rPr>
              <a:t>input </a:t>
            </a:r>
            <a:r>
              <a:rPr lang="en-US" altLang="zh-TW" dirty="0" err="1">
                <a:solidFill>
                  <a:srgbClr val="FF0000"/>
                </a:solidFill>
              </a:rPr>
              <a:t>pdb</a:t>
            </a:r>
            <a:r>
              <a:rPr lang="en-US" altLang="zh-TW" dirty="0">
                <a:solidFill>
                  <a:srgbClr val="FF0000"/>
                </a:solidFill>
              </a:rPr>
              <a:t> filename</a:t>
            </a:r>
            <a:endParaRPr lang="zh-TW" altLang="en-US" dirty="0">
              <a:solidFill>
                <a:srgbClr val="FF0000"/>
              </a:solidFill>
            </a:endParaRPr>
          </a:p>
        </p:txBody>
      </p:sp>
      <p:sp>
        <p:nvSpPr>
          <p:cNvPr id="15" name="矩形 14">
            <a:extLst>
              <a:ext uri="{FF2B5EF4-FFF2-40B4-BE49-F238E27FC236}">
                <a16:creationId xmlns:a16="http://schemas.microsoft.com/office/drawing/2014/main" id="{9D4333E9-40E0-4B41-B00E-C98A9495CE91}"/>
              </a:ext>
            </a:extLst>
          </p:cNvPr>
          <p:cNvSpPr/>
          <p:nvPr/>
        </p:nvSpPr>
        <p:spPr>
          <a:xfrm>
            <a:off x="6896099" y="4119154"/>
            <a:ext cx="172878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758267D5-DA15-4363-A325-B2C7FEB90E68}"/>
              </a:ext>
            </a:extLst>
          </p:cNvPr>
          <p:cNvCxnSpPr>
            <a:cxnSpLocks/>
          </p:cNvCxnSpPr>
          <p:nvPr/>
        </p:nvCxnSpPr>
        <p:spPr>
          <a:xfrm flipH="1" flipV="1">
            <a:off x="7760493" y="4488997"/>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7CCF0188-E8BA-40B8-A846-0C545CB793A3}"/>
              </a:ext>
            </a:extLst>
          </p:cNvPr>
          <p:cNvSpPr txBox="1"/>
          <p:nvPr/>
        </p:nvSpPr>
        <p:spPr>
          <a:xfrm>
            <a:off x="6984434" y="4650198"/>
            <a:ext cx="2159566" cy="369332"/>
          </a:xfrm>
          <a:prstGeom prst="rect">
            <a:avLst/>
          </a:prstGeom>
          <a:noFill/>
        </p:spPr>
        <p:txBody>
          <a:bodyPr wrap="none" rtlCol="0">
            <a:spAutoFit/>
          </a:bodyPr>
          <a:lstStyle/>
          <a:p>
            <a:r>
              <a:rPr lang="en-US" altLang="zh-TW" dirty="0">
                <a:solidFill>
                  <a:srgbClr val="FF0000"/>
                </a:solidFill>
              </a:rPr>
              <a:t>output </a:t>
            </a:r>
            <a:r>
              <a:rPr lang="en-US" altLang="zh-TW" dirty="0" err="1">
                <a:solidFill>
                  <a:srgbClr val="FF0000"/>
                </a:solidFill>
              </a:rPr>
              <a:t>gro</a:t>
            </a:r>
            <a:r>
              <a:rPr lang="en-US" altLang="zh-TW" dirty="0">
                <a:solidFill>
                  <a:srgbClr val="FF0000"/>
                </a:solidFill>
              </a:rPr>
              <a:t> filename</a:t>
            </a:r>
            <a:endParaRPr lang="zh-TW" altLang="en-US" dirty="0">
              <a:solidFill>
                <a:srgbClr val="FF0000"/>
              </a:solidFill>
            </a:endParaRPr>
          </a:p>
        </p:txBody>
      </p:sp>
      <p:cxnSp>
        <p:nvCxnSpPr>
          <p:cNvPr id="19" name="直線單箭頭接點 18">
            <a:extLst>
              <a:ext uri="{FF2B5EF4-FFF2-40B4-BE49-F238E27FC236}">
                <a16:creationId xmlns:a16="http://schemas.microsoft.com/office/drawing/2014/main" id="{78D5E78F-74E5-4D8E-ACC1-E931FCC7CCD6}"/>
              </a:ext>
            </a:extLst>
          </p:cNvPr>
          <p:cNvCxnSpPr>
            <a:cxnSpLocks/>
          </p:cNvCxnSpPr>
          <p:nvPr/>
        </p:nvCxnSpPr>
        <p:spPr>
          <a:xfrm flipH="1" flipV="1">
            <a:off x="2370617" y="4858329"/>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87B7670C-D699-497C-83C0-6CDC9A5762FB}"/>
              </a:ext>
            </a:extLst>
          </p:cNvPr>
          <p:cNvSpPr/>
          <p:nvPr/>
        </p:nvSpPr>
        <p:spPr>
          <a:xfrm>
            <a:off x="993774" y="4494331"/>
            <a:ext cx="1622425"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7924D084-3FC6-401D-93C3-063600895D62}"/>
              </a:ext>
            </a:extLst>
          </p:cNvPr>
          <p:cNvSpPr txBox="1"/>
          <p:nvPr/>
        </p:nvSpPr>
        <p:spPr>
          <a:xfrm>
            <a:off x="2302026" y="5019530"/>
            <a:ext cx="1484124" cy="369332"/>
          </a:xfrm>
          <a:prstGeom prst="rect">
            <a:avLst/>
          </a:prstGeom>
          <a:noFill/>
        </p:spPr>
        <p:txBody>
          <a:bodyPr wrap="none" rtlCol="0">
            <a:spAutoFit/>
          </a:bodyPr>
          <a:lstStyle/>
          <a:p>
            <a:r>
              <a:rPr lang="en-US" altLang="zh-TW" dirty="0">
                <a:solidFill>
                  <a:srgbClr val="FF0000"/>
                </a:solidFill>
              </a:rPr>
              <a:t>Water model</a:t>
            </a:r>
            <a:endParaRPr lang="zh-TW" altLang="en-US" dirty="0">
              <a:solidFill>
                <a:srgbClr val="FF0000"/>
              </a:solidFill>
            </a:endParaRPr>
          </a:p>
        </p:txBody>
      </p:sp>
      <p:cxnSp>
        <p:nvCxnSpPr>
          <p:cNvPr id="22" name="直線單箭頭接點 21">
            <a:extLst>
              <a:ext uri="{FF2B5EF4-FFF2-40B4-BE49-F238E27FC236}">
                <a16:creationId xmlns:a16="http://schemas.microsoft.com/office/drawing/2014/main" id="{4AB54B41-AD26-4C2B-B78A-DEBC1CA098D4}"/>
              </a:ext>
            </a:extLst>
          </p:cNvPr>
          <p:cNvCxnSpPr>
            <a:cxnSpLocks/>
          </p:cNvCxnSpPr>
          <p:nvPr/>
        </p:nvCxnSpPr>
        <p:spPr>
          <a:xfrm flipH="1">
            <a:off x="3392258" y="4650198"/>
            <a:ext cx="182875" cy="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6EDCFBDF-696A-490C-9B8B-96075EEA12AB}"/>
              </a:ext>
            </a:extLst>
          </p:cNvPr>
          <p:cNvSpPr/>
          <p:nvPr/>
        </p:nvSpPr>
        <p:spPr>
          <a:xfrm>
            <a:off x="2616199" y="4494331"/>
            <a:ext cx="77605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FA6F054A-9E84-4788-A124-687B4FFB655D}"/>
              </a:ext>
            </a:extLst>
          </p:cNvPr>
          <p:cNvSpPr txBox="1"/>
          <p:nvPr/>
        </p:nvSpPr>
        <p:spPr>
          <a:xfrm>
            <a:off x="3575133" y="4488997"/>
            <a:ext cx="1864613" cy="369332"/>
          </a:xfrm>
          <a:prstGeom prst="rect">
            <a:avLst/>
          </a:prstGeom>
          <a:noFill/>
        </p:spPr>
        <p:txBody>
          <a:bodyPr wrap="none" rtlCol="0">
            <a:spAutoFit/>
          </a:bodyPr>
          <a:lstStyle/>
          <a:p>
            <a:r>
              <a:rPr lang="en-US" altLang="zh-TW" dirty="0">
                <a:solidFill>
                  <a:srgbClr val="FF0000"/>
                </a:solidFill>
              </a:rPr>
              <a:t>Ignore hydrogen</a:t>
            </a:r>
            <a:endParaRPr lang="zh-TW" altLang="en-US" dirty="0">
              <a:solidFill>
                <a:srgbClr val="FF0000"/>
              </a:solidFill>
            </a:endParaRPr>
          </a:p>
        </p:txBody>
      </p:sp>
    </p:spTree>
    <p:extLst>
      <p:ext uri="{BB962C8B-B14F-4D97-AF65-F5344CB8AC3E}">
        <p14:creationId xmlns:p14="http://schemas.microsoft.com/office/powerpoint/2010/main" val="124014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FC007-3343-4035-A5E8-B3F41BF41908}"/>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568C5944-7CBC-4A36-8F3C-FC6CD4DFF81F}"/>
              </a:ext>
            </a:extLst>
          </p:cNvPr>
          <p:cNvSpPr>
            <a:spLocks noGrp="1"/>
          </p:cNvSpPr>
          <p:nvPr>
            <p:ph idx="1"/>
          </p:nvPr>
        </p:nvSpPr>
        <p:spPr/>
        <p:txBody>
          <a:bodyPr>
            <a:normAutofit lnSpcReduction="10000"/>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Font typeface="+mj-lt"/>
              <a:buAutoNum type="arabicPeriod"/>
            </a:pPr>
            <a:r>
              <a:rPr lang="en-US" dirty="0"/>
              <a:t>Download 1MK5 structure from PDB (</a:t>
            </a:r>
            <a:r>
              <a:rPr lang="en-US" dirty="0" err="1"/>
              <a:t>wget</a:t>
            </a:r>
            <a:r>
              <a:rPr lang="en-US" dirty="0"/>
              <a:t> </a:t>
            </a:r>
            <a:r>
              <a:rPr lang="en-US" dirty="0" err="1"/>
              <a:t>the_link</a:t>
            </a:r>
            <a:r>
              <a:rPr lang="en-US" dirty="0"/>
              <a:t>)</a:t>
            </a:r>
          </a:p>
          <a:p>
            <a:pPr marL="457200" indent="-457200">
              <a:buFont typeface="+mj-lt"/>
              <a:buAutoNum type="arabicPeriod"/>
            </a:pPr>
            <a:r>
              <a:rPr lang="en-US" dirty="0"/>
              <a:t>Remove water by:</a:t>
            </a:r>
          </a:p>
          <a:p>
            <a:pPr marL="400050" lvl="1" indent="0">
              <a:buNone/>
            </a:pPr>
            <a:r>
              <a:rPr lang="en-US" dirty="0"/>
              <a:t>grep -v ‘HOH’ 1MK5.pdb | grep -v ‘BTN’ &gt; 1MK5_nowater_nolig.pdb</a:t>
            </a:r>
          </a:p>
          <a:p>
            <a:pPr marL="457200" indent="-457200">
              <a:buFont typeface="+mj-lt"/>
              <a:buAutoNum type="arabicPeriod"/>
            </a:pPr>
            <a:r>
              <a:rPr lang="en-US" altLang="zh-TW" dirty="0" err="1"/>
              <a:t>chmod</a:t>
            </a:r>
            <a:r>
              <a:rPr lang="en-US" altLang="zh-TW" dirty="0"/>
              <a:t> +x activate.sh; </a:t>
            </a:r>
            <a:r>
              <a:rPr lang="en-US" dirty="0"/>
              <a:t>. activate.sh</a:t>
            </a:r>
          </a:p>
          <a:p>
            <a:pPr marL="457200" indent="-457200">
              <a:buFont typeface="+mj-lt"/>
              <a:buAutoNum type="arabicPeriod"/>
            </a:pPr>
            <a:r>
              <a:rPr lang="en-US" dirty="0" err="1"/>
              <a:t>gmx</a:t>
            </a:r>
            <a:r>
              <a:rPr lang="en-US" dirty="0"/>
              <a:t> pdb2gmx -f 1MK5_nowater_</a:t>
            </a:r>
            <a:r>
              <a:rPr lang="en-US" altLang="zh-TW" dirty="0"/>
              <a:t>nolig</a:t>
            </a:r>
            <a:r>
              <a:rPr lang="en-US" dirty="0"/>
              <a:t>.pdb -o 1mk5.gro -water </a:t>
            </a:r>
            <a:r>
              <a:rPr lang="en-US" dirty="0" err="1"/>
              <a:t>spce</a:t>
            </a:r>
            <a:r>
              <a:rPr lang="en-US" dirty="0"/>
              <a:t> -</a:t>
            </a:r>
            <a:r>
              <a:rPr lang="en-US" dirty="0" err="1"/>
              <a:t>ignh</a:t>
            </a:r>
            <a:endParaRPr lang="en-US" dirty="0"/>
          </a:p>
          <a:p>
            <a:pPr marL="400050" lvl="1" indent="0">
              <a:buNone/>
            </a:pPr>
            <a:r>
              <a:rPr lang="en-US" dirty="0"/>
              <a:t>1</a:t>
            </a:r>
          </a:p>
          <a:p>
            <a:pPr marL="457200" indent="-457200">
              <a:buFont typeface="+mj-lt"/>
              <a:buAutoNum type="arabicPeriod"/>
            </a:pPr>
            <a:r>
              <a:rPr lang="en-US" dirty="0" err="1"/>
              <a:t>gmx</a:t>
            </a:r>
            <a:r>
              <a:rPr lang="en-US" dirty="0"/>
              <a:t> </a:t>
            </a:r>
            <a:r>
              <a:rPr lang="en-US" dirty="0" err="1"/>
              <a:t>editconf</a:t>
            </a:r>
            <a:r>
              <a:rPr lang="en-US" dirty="0"/>
              <a:t> -f 1mk5.gro -o 1mk5_box.gro -c -d 1.0 -</a:t>
            </a:r>
            <a:r>
              <a:rPr lang="en-US" dirty="0" err="1"/>
              <a:t>bt</a:t>
            </a:r>
            <a:r>
              <a:rPr lang="en-US" dirty="0"/>
              <a:t> dodecahedron</a:t>
            </a:r>
          </a:p>
        </p:txBody>
      </p:sp>
      <p:sp>
        <p:nvSpPr>
          <p:cNvPr id="4" name="投影片編號版面配置區 3">
            <a:extLst>
              <a:ext uri="{FF2B5EF4-FFF2-40B4-BE49-F238E27FC236}">
                <a16:creationId xmlns:a16="http://schemas.microsoft.com/office/drawing/2014/main" id="{38811C56-80CA-43AF-AA42-48A1F42A2B2B}"/>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sp>
        <p:nvSpPr>
          <p:cNvPr id="5" name="矩形 4">
            <a:extLst>
              <a:ext uri="{FF2B5EF4-FFF2-40B4-BE49-F238E27FC236}">
                <a16:creationId xmlns:a16="http://schemas.microsoft.com/office/drawing/2014/main" id="{23C6386C-BC49-4017-A997-8D98572BFA3D}"/>
              </a:ext>
            </a:extLst>
          </p:cNvPr>
          <p:cNvSpPr/>
          <p:nvPr/>
        </p:nvSpPr>
        <p:spPr>
          <a:xfrm>
            <a:off x="1690044" y="5387924"/>
            <a:ext cx="118729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AA194721-BD72-4447-B281-49227949B331}"/>
              </a:ext>
            </a:extLst>
          </p:cNvPr>
          <p:cNvCxnSpPr>
            <a:cxnSpLocks/>
            <a:endCxn id="5" idx="0"/>
          </p:cNvCxnSpPr>
          <p:nvPr/>
        </p:nvCxnSpPr>
        <p:spPr>
          <a:xfrm flipH="1">
            <a:off x="2283694" y="5265378"/>
            <a:ext cx="194873" cy="122546"/>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32A959B-2298-42B3-93A6-05F7B423BF2D}"/>
              </a:ext>
            </a:extLst>
          </p:cNvPr>
          <p:cNvSpPr/>
          <p:nvPr/>
        </p:nvSpPr>
        <p:spPr>
          <a:xfrm>
            <a:off x="6994480" y="5387463"/>
            <a:ext cx="321513"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3D1DD0E4-CAFA-41FB-991A-D3EA77C104BD}"/>
              </a:ext>
            </a:extLst>
          </p:cNvPr>
          <p:cNvCxnSpPr>
            <a:cxnSpLocks/>
          </p:cNvCxnSpPr>
          <p:nvPr/>
        </p:nvCxnSpPr>
        <p:spPr>
          <a:xfrm>
            <a:off x="6941342" y="5275319"/>
            <a:ext cx="196014" cy="109308"/>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45139FC1-AA9C-4A70-B3A4-BC7965A5E7FD}"/>
              </a:ext>
            </a:extLst>
          </p:cNvPr>
          <p:cNvSpPr txBox="1"/>
          <p:nvPr/>
        </p:nvSpPr>
        <p:spPr>
          <a:xfrm>
            <a:off x="4871545" y="4933466"/>
            <a:ext cx="2031325" cy="369332"/>
          </a:xfrm>
          <a:prstGeom prst="rect">
            <a:avLst/>
          </a:prstGeom>
          <a:noFill/>
        </p:spPr>
        <p:txBody>
          <a:bodyPr wrap="none" rtlCol="0">
            <a:spAutoFit/>
          </a:bodyPr>
          <a:lstStyle/>
          <a:p>
            <a:r>
              <a:rPr lang="en-US" altLang="zh-TW" dirty="0">
                <a:solidFill>
                  <a:srgbClr val="FF0000"/>
                </a:solidFill>
              </a:rPr>
              <a:t>Center the protein</a:t>
            </a:r>
            <a:endParaRPr lang="zh-TW" altLang="en-US" dirty="0">
              <a:solidFill>
                <a:srgbClr val="FF0000"/>
              </a:solidFill>
            </a:endParaRPr>
          </a:p>
        </p:txBody>
      </p:sp>
      <p:cxnSp>
        <p:nvCxnSpPr>
          <p:cNvPr id="16" name="直線單箭頭接點 15">
            <a:extLst>
              <a:ext uri="{FF2B5EF4-FFF2-40B4-BE49-F238E27FC236}">
                <a16:creationId xmlns:a16="http://schemas.microsoft.com/office/drawing/2014/main" id="{758267D5-DA15-4363-A325-B2C7FEB90E68}"/>
              </a:ext>
            </a:extLst>
          </p:cNvPr>
          <p:cNvCxnSpPr>
            <a:cxnSpLocks/>
          </p:cNvCxnSpPr>
          <p:nvPr/>
        </p:nvCxnSpPr>
        <p:spPr>
          <a:xfrm flipH="1" flipV="1">
            <a:off x="7760493" y="4309353"/>
            <a:ext cx="62707" cy="1612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文字方塊 20">
            <a:extLst>
              <a:ext uri="{FF2B5EF4-FFF2-40B4-BE49-F238E27FC236}">
                <a16:creationId xmlns:a16="http://schemas.microsoft.com/office/drawing/2014/main" id="{7924D084-3FC6-401D-93C3-063600895D62}"/>
              </a:ext>
            </a:extLst>
          </p:cNvPr>
          <p:cNvSpPr txBox="1"/>
          <p:nvPr/>
        </p:nvSpPr>
        <p:spPr>
          <a:xfrm>
            <a:off x="2523017" y="4931566"/>
            <a:ext cx="1967205" cy="369332"/>
          </a:xfrm>
          <a:prstGeom prst="rect">
            <a:avLst/>
          </a:prstGeom>
          <a:noFill/>
        </p:spPr>
        <p:txBody>
          <a:bodyPr wrap="none" rtlCol="0">
            <a:spAutoFit/>
          </a:bodyPr>
          <a:lstStyle/>
          <a:p>
            <a:r>
              <a:rPr lang="en-US" altLang="zh-TW" dirty="0">
                <a:solidFill>
                  <a:srgbClr val="FF0000"/>
                </a:solidFill>
              </a:rPr>
              <a:t>Edit configuration</a:t>
            </a:r>
            <a:endParaRPr lang="zh-TW" altLang="en-US" dirty="0">
              <a:solidFill>
                <a:srgbClr val="FF0000"/>
              </a:solidFill>
            </a:endParaRPr>
          </a:p>
        </p:txBody>
      </p:sp>
      <p:sp>
        <p:nvSpPr>
          <p:cNvPr id="22" name="矩形 21">
            <a:extLst>
              <a:ext uri="{FF2B5EF4-FFF2-40B4-BE49-F238E27FC236}">
                <a16:creationId xmlns:a16="http://schemas.microsoft.com/office/drawing/2014/main" id="{4312D9BD-DFF0-4FD4-8232-88F9987E6EF3}"/>
              </a:ext>
            </a:extLst>
          </p:cNvPr>
          <p:cNvSpPr/>
          <p:nvPr/>
        </p:nvSpPr>
        <p:spPr>
          <a:xfrm>
            <a:off x="7315993" y="5387463"/>
            <a:ext cx="889000"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12C65270-A703-470F-8ED7-4058E7D1E276}"/>
              </a:ext>
            </a:extLst>
          </p:cNvPr>
          <p:cNvSpPr txBox="1"/>
          <p:nvPr/>
        </p:nvSpPr>
        <p:spPr>
          <a:xfrm>
            <a:off x="5570749" y="5975349"/>
            <a:ext cx="2448986" cy="646331"/>
          </a:xfrm>
          <a:prstGeom prst="rect">
            <a:avLst/>
          </a:prstGeom>
          <a:noFill/>
        </p:spPr>
        <p:txBody>
          <a:bodyPr wrap="square" rtlCol="0">
            <a:spAutoFit/>
          </a:bodyPr>
          <a:lstStyle/>
          <a:p>
            <a:r>
              <a:rPr lang="en-US" altLang="zh-TW" dirty="0">
                <a:solidFill>
                  <a:srgbClr val="FF0000"/>
                </a:solidFill>
              </a:rPr>
              <a:t>Distance between the protein and the box</a:t>
            </a:r>
            <a:endParaRPr lang="zh-TW" altLang="en-US" dirty="0">
              <a:solidFill>
                <a:srgbClr val="FF0000"/>
              </a:solidFill>
            </a:endParaRPr>
          </a:p>
        </p:txBody>
      </p:sp>
      <p:cxnSp>
        <p:nvCxnSpPr>
          <p:cNvPr id="24" name="直線單箭頭接點 23">
            <a:extLst>
              <a:ext uri="{FF2B5EF4-FFF2-40B4-BE49-F238E27FC236}">
                <a16:creationId xmlns:a16="http://schemas.microsoft.com/office/drawing/2014/main" id="{155C4D41-29D1-4407-A593-91B5623A8D73}"/>
              </a:ext>
            </a:extLst>
          </p:cNvPr>
          <p:cNvCxnSpPr>
            <a:cxnSpLocks/>
          </p:cNvCxnSpPr>
          <p:nvPr/>
        </p:nvCxnSpPr>
        <p:spPr>
          <a:xfrm flipV="1">
            <a:off x="7662486" y="5747056"/>
            <a:ext cx="137277" cy="22829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EB9C39BC-931C-41DF-A874-7AAE063F049C}"/>
              </a:ext>
            </a:extLst>
          </p:cNvPr>
          <p:cNvSpPr txBox="1"/>
          <p:nvPr/>
        </p:nvSpPr>
        <p:spPr>
          <a:xfrm>
            <a:off x="1960766" y="6259503"/>
            <a:ext cx="2448986" cy="369332"/>
          </a:xfrm>
          <a:prstGeom prst="rect">
            <a:avLst/>
          </a:prstGeom>
          <a:noFill/>
        </p:spPr>
        <p:txBody>
          <a:bodyPr wrap="square" rtlCol="0">
            <a:spAutoFit/>
          </a:bodyPr>
          <a:lstStyle/>
          <a:p>
            <a:r>
              <a:rPr lang="en-US" altLang="zh-TW" dirty="0">
                <a:solidFill>
                  <a:srgbClr val="FF0000"/>
                </a:solidFill>
              </a:rPr>
              <a:t>Type of the box</a:t>
            </a:r>
            <a:endParaRPr lang="zh-TW" altLang="en-US" dirty="0">
              <a:solidFill>
                <a:srgbClr val="FF0000"/>
              </a:solidFill>
            </a:endParaRPr>
          </a:p>
        </p:txBody>
      </p:sp>
      <p:cxnSp>
        <p:nvCxnSpPr>
          <p:cNvPr id="26" name="直線單箭頭接點 25">
            <a:extLst>
              <a:ext uri="{FF2B5EF4-FFF2-40B4-BE49-F238E27FC236}">
                <a16:creationId xmlns:a16="http://schemas.microsoft.com/office/drawing/2014/main" id="{1D8055F9-A882-468B-B8DA-5A75C9015D93}"/>
              </a:ext>
            </a:extLst>
          </p:cNvPr>
          <p:cNvCxnSpPr>
            <a:cxnSpLocks/>
          </p:cNvCxnSpPr>
          <p:nvPr/>
        </p:nvCxnSpPr>
        <p:spPr>
          <a:xfrm flipH="1" flipV="1">
            <a:off x="2034688" y="6116594"/>
            <a:ext cx="337463" cy="18928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3B58A453-C97F-48B2-AAAB-286892491243}"/>
              </a:ext>
            </a:extLst>
          </p:cNvPr>
          <p:cNvSpPr/>
          <p:nvPr/>
        </p:nvSpPr>
        <p:spPr>
          <a:xfrm>
            <a:off x="1020584" y="5757001"/>
            <a:ext cx="2028209" cy="3595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33012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47235</TotalTime>
  <Words>3493</Words>
  <Application>Microsoft Office PowerPoint</Application>
  <PresentationFormat>如螢幕大小 (4:3)</PresentationFormat>
  <Paragraphs>380</Paragraphs>
  <Slides>46</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46</vt:i4>
      </vt:variant>
    </vt:vector>
  </HeadingPairs>
  <TitlesOfParts>
    <vt:vector size="53" baseType="lpstr">
      <vt:lpstr>微軟正黑體</vt:lpstr>
      <vt:lpstr>新細明體</vt:lpstr>
      <vt:lpstr>Arial</vt:lpstr>
      <vt:lpstr>Calibri</vt:lpstr>
      <vt:lpstr>Cambria Math</vt:lpstr>
      <vt:lpstr>Wingdings</vt:lpstr>
      <vt:lpstr>Office 佈景主題</vt:lpstr>
      <vt:lpstr>Molecular mechanics, Molecular Dynamics</vt:lpstr>
      <vt:lpstr>Multiscale simulation</vt:lpstr>
      <vt:lpstr>Nobel Prize in Chem 2013</vt:lpstr>
      <vt:lpstr>Multiscale simulation</vt:lpstr>
      <vt:lpstr>Multiscale simulation</vt:lpstr>
      <vt:lpstr>Interactive</vt:lpstr>
      <vt:lpstr>Interactive</vt:lpstr>
      <vt:lpstr>Interactive</vt:lpstr>
      <vt:lpstr>Interactive</vt:lpstr>
      <vt:lpstr>Interactive</vt:lpstr>
      <vt:lpstr>Interactive</vt:lpstr>
      <vt:lpstr>Interactive</vt:lpstr>
      <vt:lpstr>Interactive</vt:lpstr>
      <vt:lpstr>Interactive</vt:lpstr>
      <vt:lpstr>Force field</vt:lpstr>
      <vt:lpstr>Force field</vt:lpstr>
      <vt:lpstr>Force field</vt:lpstr>
      <vt:lpstr>Force field</vt:lpstr>
      <vt:lpstr>Force field</vt:lpstr>
      <vt:lpstr>Water model</vt:lpstr>
      <vt:lpstr>Water model</vt:lpstr>
      <vt:lpstr>Water model</vt:lpstr>
      <vt:lpstr>Water model</vt:lpstr>
      <vt:lpstr>Water model</vt:lpstr>
      <vt:lpstr>Classical molecular dynamics</vt:lpstr>
      <vt:lpstr>Interactive</vt:lpstr>
      <vt:lpstr>Classical molecular dynamics</vt:lpstr>
      <vt:lpstr>Classical molecular dynamics</vt:lpstr>
      <vt:lpstr>Classical molecular dynamics</vt:lpstr>
      <vt:lpstr>Classical molecular dynamics</vt:lpstr>
      <vt:lpstr>Classical molecular dynamics</vt:lpstr>
      <vt:lpstr>Interactive</vt:lpstr>
      <vt:lpstr>Interactive</vt:lpstr>
      <vt:lpstr>Interactive</vt:lpstr>
      <vt:lpstr>Interactive</vt:lpstr>
      <vt:lpstr>Interactive</vt:lpstr>
      <vt:lpstr>Interactive</vt:lpstr>
      <vt:lpstr>Interactive</vt:lpstr>
      <vt:lpstr>Interactive</vt:lpstr>
      <vt:lpstr>Interactive</vt:lpstr>
      <vt:lpstr>PowerPoint 簡報</vt:lpstr>
      <vt:lpstr>Interactive</vt:lpstr>
      <vt:lpstr>Interactive</vt:lpstr>
      <vt:lpstr>Interactive</vt:lpstr>
      <vt:lpstr>Interactive</vt:lpstr>
      <vt:lpstr>PowerPoint 簡報</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1239</cp:revision>
  <dcterms:created xsi:type="dcterms:W3CDTF">2012-11-25T05:37:01Z</dcterms:created>
  <dcterms:modified xsi:type="dcterms:W3CDTF">2023-05-08T05:06:11Z</dcterms:modified>
</cp:coreProperties>
</file>